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03" r:id="rId4"/>
    <p:sldMasterId id="2147483715" r:id="rId5"/>
    <p:sldMasterId id="2147483720" r:id="rId6"/>
    <p:sldMasterId id="2147483743" r:id="rId7"/>
  </p:sldMasterIdLst>
  <p:notesMasterIdLst>
    <p:notesMasterId r:id="rId23"/>
  </p:notesMasterIdLst>
  <p:handoutMasterIdLst>
    <p:handoutMasterId r:id="rId24"/>
  </p:handoutMasterIdLst>
  <p:sldIdLst>
    <p:sldId id="278" r:id="rId8"/>
    <p:sldId id="279" r:id="rId9"/>
    <p:sldId id="258" r:id="rId10"/>
    <p:sldId id="259" r:id="rId11"/>
    <p:sldId id="260" r:id="rId12"/>
    <p:sldId id="261" r:id="rId13"/>
    <p:sldId id="262" r:id="rId14"/>
    <p:sldId id="263" r:id="rId15"/>
    <p:sldId id="264" r:id="rId16"/>
    <p:sldId id="265" r:id="rId17"/>
    <p:sldId id="267" r:id="rId18"/>
    <p:sldId id="268" r:id="rId19"/>
    <p:sldId id="270" r:id="rId20"/>
    <p:sldId id="277" r:id="rId21"/>
    <p:sldId id="272" r:id="rId22"/>
  </p:sldIdLst>
  <p:sldSz cx="9144000" cy="6858000" type="screen4x3"/>
  <p:notesSz cx="7315200" cy="9601200"/>
  <p:embeddedFontLst>
    <p:embeddedFont>
      <p:font typeface="Verdana" panose="020B0604030504040204" pitchFamily="34" charset="0"/>
      <p:regular r:id="rId25"/>
      <p:bold r:id="rId26"/>
      <p:italic r:id="rId27"/>
      <p:boldItalic r:id="rId28"/>
    </p:embeddedFont>
    <p:embeddedFont>
      <p:font typeface="Candara" panose="020E0502030303020204" pitchFamily="34" charset="0"/>
      <p:regular r:id="rId29"/>
      <p:bold r:id="rId30"/>
      <p:italic r:id="rId31"/>
      <p:boldItalic r:id="rId32"/>
    </p:embeddedFont>
    <p:embeddedFont>
      <p:font typeface="Calibri" panose="020F0502020204030204" pitchFamily="34" charset="0"/>
      <p:regular r:id="rId33"/>
      <p:bold r:id="rId34"/>
      <p:italic r:id="rId35"/>
      <p:boldItalic r:id="rId36"/>
    </p:embeddedFont>
    <p:embeddedFont>
      <p:font typeface="Georgia" panose="02040502050405020303" pitchFamily="18" charset="0"/>
      <p:regular r:id="rId37"/>
      <p:bold r:id="rId38"/>
      <p:italic r:id="rId39"/>
      <p:boldItalic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690">
          <p15:clr>
            <a:srgbClr val="A4A3A4"/>
          </p15:clr>
        </p15:guide>
        <p15:guide id="2" pos="104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1E4"/>
    <a:srgbClr val="E6E8F2"/>
    <a:srgbClr val="D0D4E8"/>
    <a:srgbClr val="ABE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10" autoAdjust="0"/>
  </p:normalViewPr>
  <p:slideViewPr>
    <p:cSldViewPr>
      <p:cViewPr varScale="1">
        <p:scale>
          <a:sx n="84" d="100"/>
          <a:sy n="84" d="100"/>
        </p:scale>
        <p:origin x="1426" y="77"/>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notesViewPr>
    <p:cSldViewPr>
      <p:cViewPr>
        <p:scale>
          <a:sx n="50" d="100"/>
          <a:sy n="50" d="100"/>
        </p:scale>
        <p:origin x="-2886" y="-192"/>
      </p:cViewPr>
      <p:guideLst>
        <p:guide orient="horz" pos="2690"/>
        <p:guide pos="104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font" Target="fonts/font2.fntdata"/><Relationship Id="rId39" Type="http://schemas.openxmlformats.org/officeDocument/2006/relationships/font" Target="fonts/font15.fntdata"/><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font" Target="fonts/font10.fntdata"/><Relationship Id="rId42"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font" Target="fonts/font5.fntdata"/><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handoutMaster" Target="handoutMasters/handout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font" Target="fonts/font7.fntdata"/><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IN"/>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8F45B8CD-F359-4D94-8AD1-923710D8C70B}" type="datetimeFigureOut">
              <a:rPr lang="en-US" smtClean="0"/>
              <a:pPr/>
              <a:t>6/18/2018</a:t>
            </a:fld>
            <a:endParaRPr lang="en-IN"/>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IN"/>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F135FA1E-2594-4534-BDDE-F96DBDDC8208}" type="slidenum">
              <a:rPr lang="en-IN" smtClean="0"/>
              <a:pPr/>
              <a:t>‹#›</a:t>
            </a:fld>
            <a:endParaRPr lang="en-IN"/>
          </a:p>
        </p:txBody>
      </p:sp>
    </p:spTree>
    <p:extLst>
      <p:ext uri="{BB962C8B-B14F-4D97-AF65-F5344CB8AC3E}">
        <p14:creationId xmlns:p14="http://schemas.microsoft.com/office/powerpoint/2010/main" val="158688907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714500" y="60007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1752586" y="4305565"/>
            <a:ext cx="4800634" cy="4320540"/>
          </a:xfrm>
          <a:prstGeom prst="rect">
            <a:avLst/>
          </a:prstGeom>
        </p:spPr>
        <p:txBody>
          <a:bodyPr vert="horz" lIns="96661" tIns="48331" rIns="96661" bIns="48331"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14"/>
          <p:cNvSpPr>
            <a:spLocks noChangeArrowheads="1"/>
          </p:cNvSpPr>
          <p:nvPr/>
        </p:nvSpPr>
        <p:spPr bwMode="auto">
          <a:xfrm>
            <a:off x="228576" y="74977"/>
            <a:ext cx="6934201" cy="325041"/>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300" dirty="0" smtClean="0">
                <a:solidFill>
                  <a:schemeClr val="tx1"/>
                </a:solidFill>
                <a:latin typeface="Arial" panose="020B0604020202020204" pitchFamily="34" charset="0"/>
                <a:cs typeface="Arial" panose="020B0604020202020204" pitchFamily="34" charset="0"/>
              </a:rPr>
              <a:t>Oracle Basics</a:t>
            </a:r>
            <a:endParaRPr lang="en-US" dirty="0">
              <a:solidFill>
                <a:schemeClr val="tx1"/>
              </a:solidFill>
              <a:latin typeface="Arial" panose="020B0604020202020204" pitchFamily="34" charset="0"/>
              <a:cs typeface="Arial" panose="020B0604020202020204" pitchFamily="34" charset="0"/>
            </a:endParaRPr>
          </a:p>
        </p:txBody>
      </p:sp>
      <p:sp>
        <p:nvSpPr>
          <p:cNvPr id="9" name="Rectangle 14"/>
          <p:cNvSpPr>
            <a:spLocks noChangeArrowheads="1"/>
          </p:cNvSpPr>
          <p:nvPr/>
        </p:nvSpPr>
        <p:spPr bwMode="auto">
          <a:xfrm>
            <a:off x="4226979" y="9020610"/>
            <a:ext cx="2946699" cy="470647"/>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100" dirty="0" smtClean="0">
                <a:latin typeface="Arial" panose="020B0604020202020204" pitchFamily="34" charset="0"/>
                <a:cs typeface="Arial" panose="020B0604020202020204" pitchFamily="34" charset="0"/>
              </a:rPr>
              <a:t>		    Page 0-</a:t>
            </a:r>
            <a:fld id="{BD9FB300-F9DC-4669-88F4-967ABA23CC04}" type="slidenum">
              <a:rPr lang="en-US" sz="1100" smtClean="0">
                <a:latin typeface="Arial" panose="020B0604020202020204" pitchFamily="34" charset="0"/>
                <a:cs typeface="Arial" panose="020B0604020202020204" pitchFamily="34" charset="0"/>
              </a:rPr>
              <a:pPr marL="0" marR="0" indent="0" algn="l" defTabSz="966612" rtl="0" eaLnBrk="1" fontAlgn="auto" latinLnBrk="0" hangingPunct="1">
                <a:lnSpc>
                  <a:spcPct val="100000"/>
                </a:lnSpc>
                <a:spcBef>
                  <a:spcPts val="0"/>
                </a:spcBef>
                <a:spcAft>
                  <a:spcPts val="0"/>
                </a:spcAft>
                <a:buClrTx/>
                <a:buSzTx/>
                <a:buFontTx/>
                <a:buNone/>
                <a:tabLst/>
                <a:defRPr/>
              </a:pPr>
              <a:t>‹#›</a:t>
            </a:fld>
            <a:r>
              <a:rPr lang="en-US" sz="1100" dirty="0" smtClean="0">
                <a:latin typeface="Arial" panose="020B0604020202020204" pitchFamily="34" charset="0"/>
                <a:cs typeface="Arial" panose="020B0604020202020204" pitchFamily="34" charset="0"/>
              </a:rPr>
              <a:t> </a:t>
            </a:r>
          </a:p>
          <a:p>
            <a:endParaRPr lang="en-US" sz="1100" dirty="0">
              <a:latin typeface="Arial" panose="020B0604020202020204" pitchFamily="34" charset="0"/>
              <a:cs typeface="Arial" panose="020B0604020202020204" pitchFamily="34" charset="0"/>
            </a:endParaRPr>
          </a:p>
        </p:txBody>
      </p:sp>
      <p:sp>
        <p:nvSpPr>
          <p:cNvPr id="10" name="Line 8"/>
          <p:cNvSpPr>
            <a:spLocks noChangeShapeType="1"/>
          </p:cNvSpPr>
          <p:nvPr/>
        </p:nvSpPr>
        <p:spPr bwMode="auto">
          <a:xfrm>
            <a:off x="1523985" y="450026"/>
            <a:ext cx="0" cy="8401050"/>
          </a:xfrm>
          <a:prstGeom prst="line">
            <a:avLst/>
          </a:prstGeom>
          <a:noFill/>
          <a:ln w="9525">
            <a:solidFill>
              <a:schemeClr val="tx1"/>
            </a:solidFill>
            <a:round/>
            <a:headEnd/>
            <a:tailEnd/>
          </a:ln>
          <a:effectLst/>
        </p:spPr>
        <p:txBody>
          <a:bodyPr lIns="96661" tIns="48331" rIns="96661" bIns="48331"/>
          <a:lstStyle/>
          <a:p>
            <a:endParaRPr lang="en-US"/>
          </a:p>
        </p:txBody>
      </p:sp>
    </p:spTree>
    <p:extLst>
      <p:ext uri="{BB962C8B-B14F-4D97-AF65-F5344CB8AC3E}">
        <p14:creationId xmlns:p14="http://schemas.microsoft.com/office/powerpoint/2010/main" val="208246512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2pPr>
    <a:lvl3pPr marL="9144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3pPr>
    <a:lvl4pPr marL="13716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4pPr>
    <a:lvl5pPr marL="18288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a:p>
            <a:r>
              <a:rPr lang="en-US" dirty="0" smtClean="0"/>
              <a:t>©</a:t>
            </a:r>
            <a:r>
              <a:rPr lang="en-US" dirty="0"/>
              <a:t>2016 Capgemini. All rights reserved.</a:t>
            </a:r>
            <a:br>
              <a:rPr lang="en-US" dirty="0"/>
            </a:br>
            <a:r>
              <a:rPr lang="en-US" dirty="0"/>
              <a:t>The information contained in this document is proprietary and confidential. For Capgemini only</a:t>
            </a:r>
            <a:r>
              <a:rPr lang="en-US" dirty="0" smtClean="0"/>
              <a:t>.</a:t>
            </a:r>
            <a:endParaRPr lang="en-US" dirty="0"/>
          </a:p>
        </p:txBody>
      </p:sp>
      <p:sp>
        <p:nvSpPr>
          <p:cNvPr id="5" name="Slide Image Placeholder 4"/>
          <p:cNvSpPr>
            <a:spLocks noGrp="1" noRot="1" noChangeAspect="1"/>
          </p:cNvSpPr>
          <p:nvPr>
            <p:ph type="sldImg"/>
          </p:nvPr>
        </p:nvSpPr>
        <p:spPr>
          <a:xfrm>
            <a:off x="1714500" y="449263"/>
            <a:ext cx="4800600" cy="3600450"/>
          </a:xfrm>
        </p:spPr>
      </p:sp>
    </p:spTree>
    <p:extLst>
      <p:ext uri="{BB962C8B-B14F-4D97-AF65-F5344CB8AC3E}">
        <p14:creationId xmlns:p14="http://schemas.microsoft.com/office/powerpoint/2010/main" val="3809060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714500" y="600075"/>
            <a:ext cx="4800600" cy="3600450"/>
          </a:xfrm>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677341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714500" y="600075"/>
            <a:ext cx="4800600" cy="3600450"/>
          </a:xfrm>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803234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78619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343784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26658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2948888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999268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026868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714500" y="600075"/>
            <a:ext cx="4800600" cy="3600450"/>
          </a:xfrm>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610739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a:xfrm>
            <a:off x="1714500" y="600075"/>
            <a:ext cx="4800600" cy="3600450"/>
          </a:xfrm>
        </p:spPr>
      </p:sp>
      <p:sp>
        <p:nvSpPr>
          <p:cNvPr id="7" name="Notes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4282501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093054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225862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714500" y="600075"/>
            <a:ext cx="4800600" cy="3600450"/>
          </a:xfrm>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9868642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9.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5.png"/><Relationship Id="rId4" Type="http://schemas.openxmlformats.org/officeDocument/2006/relationships/hyperlink" Target="https://www.capgemini.com/optimize-your-business-and-it-operations" TargetMode="Externa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3.png"/><Relationship Id="rId7" Type="http://schemas.openxmlformats.org/officeDocument/2006/relationships/image" Target="../media/image25.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27.png"/><Relationship Id="rId5" Type="http://schemas.openxmlformats.org/officeDocument/2006/relationships/image" Target="../media/image24.png"/><Relationship Id="rId15" Type="http://schemas.openxmlformats.org/officeDocument/2006/relationships/image" Target="../media/image28.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6.png"/><Relationship Id="rId14" Type="http://schemas.openxmlformats.org/officeDocument/2006/relationships/hyperlink" Target="http://www.capgemini.com/" TargetMode="Externa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9.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5.png"/><Relationship Id="rId4" Type="http://schemas.openxmlformats.org/officeDocument/2006/relationships/image" Target="../media/image18.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0.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2.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3.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5.png"/><Relationship Id="rId4"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svg"/><Relationship Id="rId2" Type="http://schemas.openxmlformats.org/officeDocument/2006/relationships/image" Target="../media/image34.png"/><Relationship Id="rId1" Type="http://schemas.openxmlformats.org/officeDocument/2006/relationships/slideMaster" Target="../slideMasters/slideMaster4.xml"/><Relationship Id="rId6" Type="http://schemas.openxmlformats.org/officeDocument/2006/relationships/image" Target="../media/image5.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6.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xml"/><Relationship Id="rId1" Type="http://schemas.openxmlformats.org/officeDocument/2006/relationships/tags" Target="../tags/tag3.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947229161"/>
      </p:ext>
    </p:extLst>
  </p:cSld>
  <p:clrMapOvr>
    <a:masterClrMapping/>
  </p:clrMapOvr>
  <p:extLst mod="1">
    <p:ext uri="{DCECCB84-F9BA-43D5-87BE-67443E8EF086}">
      <p15:sldGuideLst xmlns:p15="http://schemas.microsoft.com/office/powerpoint/2012/main">
        <p15:guide id="1"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Audience">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3999" cy="1002135"/>
          </a:xfrm>
          <a:prstGeom prst="rect">
            <a:avLst/>
          </a:prstGeom>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925244" cy="4643751"/>
          </a:xfrm>
          <a:prstGeom prst="rect">
            <a:avLst/>
          </a:prstGeo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23760" y="1828800"/>
            <a:ext cx="1828800" cy="2426400"/>
          </a:xfrm>
          <a:prstGeom prst="rect">
            <a:avLst/>
          </a:prstGeom>
        </p:spPr>
      </p:pic>
    </p:spTree>
    <p:extLst>
      <p:ext uri="{BB962C8B-B14F-4D97-AF65-F5344CB8AC3E}">
        <p14:creationId xmlns:p14="http://schemas.microsoft.com/office/powerpoint/2010/main" val="226137866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References">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3999" cy="1002135"/>
          </a:xfrm>
          <a:prstGeom prst="rect">
            <a:avLst/>
          </a:prstGeom>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7009788" cy="4643751"/>
          </a:xfrm>
          <a:prstGeom prst="rect">
            <a:avLst/>
          </a:prstGeo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58000" y="1828800"/>
            <a:ext cx="2286000" cy="1539740"/>
          </a:xfrm>
          <a:prstGeom prst="rect">
            <a:avLst/>
          </a:prstGeom>
        </p:spPr>
      </p:pic>
    </p:spTree>
    <p:extLst>
      <p:ext uri="{BB962C8B-B14F-4D97-AF65-F5344CB8AC3E}">
        <p14:creationId xmlns:p14="http://schemas.microsoft.com/office/powerpoint/2010/main" val="225503372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39593730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35789021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8289249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8519407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72119595"/>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0496519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798253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753853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943075637"/>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60705695"/>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484120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2248630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858686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772966782"/>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3815632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546095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17982340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056008890"/>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042785867"/>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2244143175"/>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387396045"/>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491411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7785544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178678432"/>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899988785"/>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887292"/>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338873702"/>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19139388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9482068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35422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3781631589"/>
      </p:ext>
    </p:extLst>
  </p:cSld>
  <p:clrMapOvr>
    <a:masterClrMapping/>
  </p:clrMapOvr>
  <p:hf sldNum="0"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8986317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509863039"/>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4760470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62667964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2591833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41886793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198683489"/>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76049531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217698245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022016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3636176530"/>
      </p:ext>
    </p:extLst>
  </p:cSld>
  <p:clrMapOvr>
    <a:masterClrMapping/>
  </p:clrMapOvr>
  <p:hf sldNum="0"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4177442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20180652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649019706"/>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047015330"/>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1358703668"/>
      </p:ext>
    </p:extLst>
  </p:cSld>
  <p:clrMapOvr>
    <a:masterClrMapping/>
  </p:clrMapOvr>
  <p:hf sldNum="0" hdr="0" dt="0"/>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Cover1">
    <p:bg>
      <p:bgPr>
        <a:solidFill>
          <a:schemeClr val="bg1"/>
        </a:solidFill>
        <a:effectLst/>
      </p:bgPr>
    </p:bg>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spTree>
    <p:extLst>
      <p:ext uri="{BB962C8B-B14F-4D97-AF65-F5344CB8AC3E}">
        <p14:creationId xmlns:p14="http://schemas.microsoft.com/office/powerpoint/2010/main" val="1600201940"/>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ontent Master">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2"/>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142411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Objective">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3999" cy="1002135"/>
          </a:xfrm>
          <a:prstGeom prst="rect">
            <a:avLst/>
          </a:prstGeom>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a:prstGeom prst="rect">
            <a:avLst/>
          </a:prstGeo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02006317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4.sv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image" Target="../media/image4.svg"/><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image" Target="../media/image5.png"/><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theme" Target="../theme/theme3.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image" Target="../media/image5.png"/><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theme" Target="../theme/theme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image" Target="../media/image4.svg"/><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
        <p:nvSpPr>
          <p:cNvPr id="6" name="Rectangle 5"/>
          <p:cNvSpPr/>
          <p:nvPr userDrawn="1"/>
        </p:nvSpPr>
        <p:spPr>
          <a:xfrm>
            <a:off x="0" y="0"/>
            <a:ext cx="9144000" cy="5915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7" name="Picture 3"/>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165725"/>
            <a:ext cx="91440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2" descr="D:\Temlates\Capgemini_logo_pms.pn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7092280" y="5770562"/>
            <a:ext cx="16684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411163" y="6246813"/>
            <a:ext cx="216376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11"/>
          <p:cNvSpPr txBox="1">
            <a:spLocks noChangeArrowheads="1"/>
          </p:cNvSpPr>
          <p:nvPr userDrawn="1"/>
        </p:nvSpPr>
        <p:spPr bwMode="auto">
          <a:xfrm>
            <a:off x="6770688" y="5240338"/>
            <a:ext cx="17970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r>
              <a:rPr lang="en-US" sz="900" dirty="0">
                <a:solidFill>
                  <a:schemeClr val="bg1"/>
                </a:solidFill>
                <a:latin typeface="Candara" pitchFamily="34" charset="0"/>
              </a:rPr>
              <a:t>IGATE is now a part of Capgemini</a:t>
            </a:r>
          </a:p>
        </p:txBody>
      </p:sp>
    </p:spTree>
    <p:extLst>
      <p:ext uri="{BB962C8B-B14F-4D97-AF65-F5344CB8AC3E}">
        <p14:creationId xmlns:p14="http://schemas.microsoft.com/office/powerpoint/2010/main" val="1422688929"/>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hf sldNum="0" hdr="0" dt="0"/>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71220222"/>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4">
            <a:extLst>
              <a:ext uri="{96DAC541-7B7A-43D3-8B79-37D633B846F1}">
                <asvg:svgBlip xmlns="" xmlns:asvg="http://schemas.microsoft.com/office/drawing/2016/SVG/main" r:embed="rId25"/>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51919366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40" r:id="rId20"/>
    <p:sldLayoutId id="2147483741" r:id="rId21"/>
    <p:sldLayoutId id="2147483742" r:id="rId22"/>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3689529231"/>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179512" y="3573016"/>
            <a:ext cx="9144000" cy="981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defTabSz="914342" eaLnBrk="1" hangingPunct="1">
              <a:lnSpc>
                <a:spcPct val="85000"/>
              </a:lnSpc>
              <a:spcBef>
                <a:spcPct val="0"/>
              </a:spcBef>
            </a:pPr>
            <a:r>
              <a:rPr lang="en-US" sz="2800" b="1" dirty="0">
                <a:solidFill>
                  <a:srgbClr val="0070C0"/>
                </a:solidFill>
                <a:ea typeface="+mj-ea"/>
              </a:rPr>
              <a:t>Oracle </a:t>
            </a:r>
            <a:r>
              <a:rPr lang="en-US" sz="2800" b="1" dirty="0" smtClean="0">
                <a:solidFill>
                  <a:srgbClr val="0070C0"/>
                </a:solidFill>
                <a:ea typeface="+mj-ea"/>
              </a:rPr>
              <a:t>Basics </a:t>
            </a:r>
          </a:p>
          <a:p>
            <a:pPr defTabSz="914342" eaLnBrk="1" hangingPunct="1">
              <a:lnSpc>
                <a:spcPct val="85000"/>
              </a:lnSpc>
              <a:spcBef>
                <a:spcPct val="0"/>
              </a:spcBef>
            </a:pPr>
            <a:endParaRPr lang="en-US" sz="2000" dirty="0" smtClean="0">
              <a:solidFill>
                <a:srgbClr val="0070C0"/>
              </a:solidFill>
            </a:endParaRPr>
          </a:p>
          <a:p>
            <a:pPr defTabSz="914342" eaLnBrk="1" hangingPunct="1">
              <a:lnSpc>
                <a:spcPct val="85000"/>
              </a:lnSpc>
              <a:spcBef>
                <a:spcPct val="0"/>
              </a:spcBef>
            </a:pPr>
            <a:r>
              <a:rPr lang="en-US" sz="2000" dirty="0" smtClean="0">
                <a:solidFill>
                  <a:srgbClr val="0070C0"/>
                </a:solidFill>
              </a:rPr>
              <a:t>Lesson 00:</a:t>
            </a:r>
            <a:endParaRPr lang="en-US" sz="2000" dirty="0">
              <a:solidFill>
                <a:srgbClr val="0070C0"/>
              </a:solidFill>
            </a:endParaRPr>
          </a:p>
        </p:txBody>
      </p:sp>
    </p:spTree>
    <p:extLst>
      <p:ext uri="{BB962C8B-B14F-4D97-AF65-F5344CB8AC3E}">
        <p14:creationId xmlns:p14="http://schemas.microsoft.com/office/powerpoint/2010/main" val="20657683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lstStyle/>
          <a:p>
            <a:r>
              <a:rPr lang="en-US" dirty="0"/>
              <a:t>Table of </a:t>
            </a:r>
            <a:r>
              <a:rPr lang="en-US" dirty="0" smtClean="0"/>
              <a:t>Contents</a:t>
            </a:r>
            <a:endParaRPr lang="en-US" dirty="0"/>
          </a:p>
        </p:txBody>
      </p:sp>
      <p:sp>
        <p:nvSpPr>
          <p:cNvPr id="4" name="Content Placeholder 3"/>
          <p:cNvSpPr>
            <a:spLocks noGrp="1"/>
          </p:cNvSpPr>
          <p:nvPr>
            <p:ph idx="4294967295"/>
          </p:nvPr>
        </p:nvSpPr>
        <p:spPr>
          <a:xfrm>
            <a:off x="251520" y="1052736"/>
            <a:ext cx="8845550" cy="4643438"/>
          </a:xfrm>
        </p:spPr>
        <p:txBody>
          <a:bodyPr/>
          <a:lstStyle/>
          <a:p>
            <a:pPr>
              <a:lnSpc>
                <a:spcPct val="150000"/>
              </a:lnSpc>
            </a:pPr>
            <a:r>
              <a:rPr lang="en-US" dirty="0"/>
              <a:t>Lesson 5: SQL (Single-row) functions</a:t>
            </a:r>
          </a:p>
          <a:p>
            <a:pPr lvl="1">
              <a:lnSpc>
                <a:spcPct val="150000"/>
              </a:lnSpc>
            </a:pPr>
            <a:r>
              <a:rPr lang="en-US" dirty="0"/>
              <a:t>5.1: SQL functions</a:t>
            </a:r>
          </a:p>
          <a:p>
            <a:pPr lvl="1">
              <a:lnSpc>
                <a:spcPct val="150000"/>
              </a:lnSpc>
            </a:pPr>
            <a:r>
              <a:rPr lang="en-US" dirty="0"/>
              <a:t>5.2: Number functions</a:t>
            </a:r>
          </a:p>
          <a:p>
            <a:pPr lvl="1">
              <a:lnSpc>
                <a:spcPct val="150000"/>
              </a:lnSpc>
            </a:pPr>
            <a:r>
              <a:rPr lang="en-US" dirty="0"/>
              <a:t>5.3: Character functions</a:t>
            </a:r>
          </a:p>
          <a:p>
            <a:pPr lvl="1">
              <a:lnSpc>
                <a:spcPct val="150000"/>
              </a:lnSpc>
            </a:pPr>
            <a:r>
              <a:rPr lang="en-US" dirty="0"/>
              <a:t>5.4: Date functions</a:t>
            </a:r>
          </a:p>
          <a:p>
            <a:pPr lvl="1">
              <a:lnSpc>
                <a:spcPct val="150000"/>
              </a:lnSpc>
            </a:pPr>
            <a:r>
              <a:rPr lang="en-US" dirty="0"/>
              <a:t>5.5: Conversion functions</a:t>
            </a:r>
          </a:p>
          <a:p>
            <a:pPr lvl="1">
              <a:lnSpc>
                <a:spcPct val="150000"/>
              </a:lnSpc>
            </a:pPr>
            <a:r>
              <a:rPr lang="en-US" dirty="0"/>
              <a:t>5.6: Miscellaneous functions</a:t>
            </a:r>
          </a:p>
          <a:p>
            <a:pPr lvl="1">
              <a:lnSpc>
                <a:spcPct val="150000"/>
              </a:lnSpc>
            </a:pPr>
            <a:r>
              <a:rPr lang="en-US" dirty="0"/>
              <a:t>5.7: Tips and Tricks</a:t>
            </a:r>
          </a:p>
          <a:p>
            <a:pPr>
              <a:lnSpc>
                <a:spcPct val="150000"/>
              </a:lnSpc>
            </a:pPr>
            <a:endParaRPr lang="en-US" dirty="0"/>
          </a:p>
          <a:p>
            <a:pPr>
              <a:lnSpc>
                <a:spcPct val="150000"/>
              </a:lnSpc>
            </a:pPr>
            <a:r>
              <a:rPr lang="en-US" dirty="0"/>
              <a:t>Lesson 6: Joins and Sub-queries</a:t>
            </a:r>
          </a:p>
          <a:p>
            <a:pPr lvl="1">
              <a:lnSpc>
                <a:spcPct val="150000"/>
              </a:lnSpc>
            </a:pPr>
            <a:r>
              <a:rPr lang="en-US" dirty="0"/>
              <a:t>6.1: Joins</a:t>
            </a:r>
          </a:p>
          <a:p>
            <a:pPr lvl="2">
              <a:lnSpc>
                <a:spcPct val="150000"/>
              </a:lnSpc>
            </a:pPr>
            <a:r>
              <a:rPr lang="en-US" dirty="0"/>
              <a:t>6.1.1: Oracle Proprietary Joins</a:t>
            </a:r>
          </a:p>
          <a:p>
            <a:pPr>
              <a:lnSpc>
                <a:spcPct val="150000"/>
              </a:lnSpc>
            </a:pP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76778" y="260648"/>
            <a:ext cx="8531225" cy="855663"/>
          </a:xfrm>
        </p:spPr>
        <p:txBody>
          <a:bodyPr/>
          <a:lstStyle/>
          <a:p>
            <a:r>
              <a:rPr lang="en-US" dirty="0"/>
              <a:t>Table of </a:t>
            </a:r>
            <a:r>
              <a:rPr lang="en-US" dirty="0" smtClean="0"/>
              <a:t>Contents</a:t>
            </a:r>
            <a:endParaRPr lang="en-US" dirty="0"/>
          </a:p>
        </p:txBody>
      </p:sp>
      <p:sp>
        <p:nvSpPr>
          <p:cNvPr id="4" name="Content Placeholder 3"/>
          <p:cNvSpPr>
            <a:spLocks noGrp="1"/>
          </p:cNvSpPr>
          <p:nvPr>
            <p:ph idx="4294967295"/>
          </p:nvPr>
        </p:nvSpPr>
        <p:spPr>
          <a:xfrm>
            <a:off x="298450" y="1140343"/>
            <a:ext cx="8845550" cy="4643437"/>
          </a:xfrm>
        </p:spPr>
        <p:txBody>
          <a:bodyPr/>
          <a:lstStyle/>
          <a:p>
            <a:pPr>
              <a:lnSpc>
                <a:spcPct val="150000"/>
              </a:lnSpc>
            </a:pPr>
            <a:r>
              <a:rPr lang="en-US" dirty="0"/>
              <a:t>Lesson 6: Joins and Sub-queries (continued)</a:t>
            </a:r>
          </a:p>
          <a:p>
            <a:pPr lvl="1">
              <a:lnSpc>
                <a:spcPct val="150000"/>
              </a:lnSpc>
            </a:pPr>
            <a:r>
              <a:rPr lang="en-US" dirty="0" smtClean="0"/>
              <a:t>6.2: </a:t>
            </a:r>
            <a:r>
              <a:rPr lang="en-US" dirty="0"/>
              <a:t>Sub-query</a:t>
            </a:r>
          </a:p>
          <a:p>
            <a:pPr lvl="1">
              <a:lnSpc>
                <a:spcPct val="150000"/>
              </a:lnSpc>
            </a:pPr>
            <a:r>
              <a:rPr lang="en-US" dirty="0" smtClean="0"/>
              <a:t>6.3: </a:t>
            </a:r>
            <a:r>
              <a:rPr lang="en-US" dirty="0"/>
              <a:t>Tips and Tricks</a:t>
            </a:r>
          </a:p>
          <a:p>
            <a:pPr>
              <a:lnSpc>
                <a:spcPct val="150000"/>
              </a:lnSpc>
            </a:pPr>
            <a:r>
              <a:rPr lang="en-US" dirty="0"/>
              <a:t>Lesson 7: Database Objects</a:t>
            </a:r>
          </a:p>
          <a:p>
            <a:pPr lvl="1">
              <a:lnSpc>
                <a:spcPct val="150000"/>
              </a:lnSpc>
            </a:pPr>
            <a:r>
              <a:rPr lang="en-US" dirty="0"/>
              <a:t>7.1: Basic Data Types</a:t>
            </a:r>
          </a:p>
          <a:p>
            <a:pPr lvl="1">
              <a:lnSpc>
                <a:spcPct val="150000"/>
              </a:lnSpc>
            </a:pPr>
            <a:r>
              <a:rPr lang="en-US" dirty="0"/>
              <a:t>7.2: Data Integrity</a:t>
            </a:r>
          </a:p>
          <a:p>
            <a:pPr lvl="1">
              <a:lnSpc>
                <a:spcPct val="150000"/>
              </a:lnSpc>
            </a:pPr>
            <a:r>
              <a:rPr lang="en-US" dirty="0"/>
              <a:t>7.3: Examples of CREATE TABLE</a:t>
            </a:r>
          </a:p>
          <a:p>
            <a:pPr lvl="1">
              <a:lnSpc>
                <a:spcPct val="150000"/>
              </a:lnSpc>
            </a:pPr>
            <a:r>
              <a:rPr lang="en-US" dirty="0"/>
              <a:t>7.4: Examples of ALTER TABLE</a:t>
            </a:r>
          </a:p>
          <a:p>
            <a:pPr lvl="1">
              <a:lnSpc>
                <a:spcPct val="150000"/>
              </a:lnSpc>
            </a:pPr>
            <a:r>
              <a:rPr lang="en-US" dirty="0"/>
              <a:t>7.5: Database Objects</a:t>
            </a:r>
          </a:p>
          <a:p>
            <a:pPr lvl="1">
              <a:lnSpc>
                <a:spcPct val="150000"/>
              </a:lnSpc>
            </a:pPr>
            <a:r>
              <a:rPr lang="en-US" dirty="0"/>
              <a:t>7.6: Index</a:t>
            </a:r>
          </a:p>
          <a:p>
            <a:pPr lvl="1">
              <a:lnSpc>
                <a:spcPct val="150000"/>
              </a:lnSpc>
            </a:pPr>
            <a:r>
              <a:rPr lang="en-US" dirty="0"/>
              <a:t>7.7: </a:t>
            </a:r>
            <a:r>
              <a:rPr lang="en-US" dirty="0" smtClean="0"/>
              <a:t>7.9</a:t>
            </a:r>
            <a:r>
              <a:rPr lang="en-US" dirty="0"/>
              <a:t>: View</a:t>
            </a:r>
          </a:p>
          <a:p>
            <a:pPr lvl="1">
              <a:lnSpc>
                <a:spcPct val="150000"/>
              </a:lnSpc>
            </a:pPr>
            <a:r>
              <a:rPr lang="en-US" dirty="0" smtClean="0"/>
              <a:t>7.8: </a:t>
            </a:r>
            <a:r>
              <a:rPr lang="en-US" dirty="0"/>
              <a:t>Deleting Database Objects</a:t>
            </a:r>
          </a:p>
          <a:p>
            <a:pPr lvl="1">
              <a:lnSpc>
                <a:spcPct val="150000"/>
              </a:lnSpc>
            </a:pPr>
            <a:r>
              <a:rPr lang="en-US" dirty="0" smtClean="0"/>
              <a:t>7.9: </a:t>
            </a:r>
            <a:r>
              <a:rPr lang="en-US" dirty="0"/>
              <a:t>Tips and Tricks</a:t>
            </a:r>
          </a:p>
          <a:p>
            <a:pPr>
              <a:lnSpc>
                <a:spcPct val="150000"/>
              </a:lnSpc>
            </a:pP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98450" y="397934"/>
            <a:ext cx="8531225" cy="855663"/>
          </a:xfrm>
        </p:spPr>
        <p:txBody>
          <a:bodyPr/>
          <a:lstStyle/>
          <a:p>
            <a:r>
              <a:rPr lang="en-US" dirty="0"/>
              <a:t>Table of </a:t>
            </a:r>
            <a:r>
              <a:rPr lang="en-US" dirty="0" smtClean="0"/>
              <a:t>Contents</a:t>
            </a:r>
            <a:endParaRPr lang="en-US" dirty="0"/>
          </a:p>
        </p:txBody>
      </p:sp>
      <p:sp>
        <p:nvSpPr>
          <p:cNvPr id="4" name="Content Placeholder 3"/>
          <p:cNvSpPr>
            <a:spLocks noGrp="1"/>
          </p:cNvSpPr>
          <p:nvPr>
            <p:ph idx="4294967295"/>
          </p:nvPr>
        </p:nvSpPr>
        <p:spPr>
          <a:xfrm>
            <a:off x="298450" y="1268413"/>
            <a:ext cx="8845550" cy="4643438"/>
          </a:xfrm>
        </p:spPr>
        <p:txBody>
          <a:bodyPr/>
          <a:lstStyle/>
          <a:p>
            <a:pPr>
              <a:lnSpc>
                <a:spcPct val="150000"/>
              </a:lnSpc>
            </a:pPr>
            <a:r>
              <a:rPr lang="en-US" dirty="0"/>
              <a:t>Lesson 8: Data Manipulation Language</a:t>
            </a:r>
          </a:p>
          <a:p>
            <a:pPr lvl="1">
              <a:lnSpc>
                <a:spcPct val="150000"/>
              </a:lnSpc>
            </a:pPr>
            <a:r>
              <a:rPr lang="en-US" dirty="0"/>
              <a:t>8.1: Adding Data</a:t>
            </a:r>
          </a:p>
          <a:p>
            <a:pPr lvl="1">
              <a:lnSpc>
                <a:spcPct val="150000"/>
              </a:lnSpc>
            </a:pPr>
            <a:r>
              <a:rPr lang="en-US" dirty="0"/>
              <a:t>8.2: Removing Data</a:t>
            </a:r>
          </a:p>
          <a:p>
            <a:pPr lvl="1">
              <a:lnSpc>
                <a:spcPct val="150000"/>
              </a:lnSpc>
            </a:pPr>
            <a:r>
              <a:rPr lang="en-US" dirty="0"/>
              <a:t>8.3: Modifying Data </a:t>
            </a:r>
          </a:p>
          <a:p>
            <a:pPr>
              <a:lnSpc>
                <a:spcPct val="150000"/>
              </a:lnSpc>
            </a:pPr>
            <a:endParaRPr lang="en-US" dirty="0"/>
          </a:p>
          <a:p>
            <a:pPr>
              <a:lnSpc>
                <a:spcPct val="150000"/>
              </a:lnSpc>
            </a:pPr>
            <a:r>
              <a:rPr lang="en-US" dirty="0"/>
              <a:t>Lesson 9: Transaction Control Language</a:t>
            </a:r>
          </a:p>
          <a:p>
            <a:pPr lvl="1">
              <a:lnSpc>
                <a:spcPct val="150000"/>
              </a:lnSpc>
            </a:pPr>
            <a:r>
              <a:rPr lang="en-US" dirty="0"/>
              <a:t>9.1: Introduction to Transactions</a:t>
            </a:r>
          </a:p>
          <a:p>
            <a:pPr lvl="1">
              <a:lnSpc>
                <a:spcPct val="150000"/>
              </a:lnSpc>
            </a:pPr>
            <a:r>
              <a:rPr lang="en-US" dirty="0"/>
              <a:t>9.2: Statement Execution and Transaction Control</a:t>
            </a:r>
          </a:p>
          <a:p>
            <a:pPr lvl="1">
              <a:lnSpc>
                <a:spcPct val="150000"/>
              </a:lnSpc>
            </a:pPr>
            <a:r>
              <a:rPr lang="en-US" dirty="0"/>
              <a:t>9.3 Commit Transactions</a:t>
            </a:r>
          </a:p>
          <a:p>
            <a:pPr lvl="1">
              <a:lnSpc>
                <a:spcPct val="150000"/>
              </a:lnSpc>
            </a:pPr>
            <a:r>
              <a:rPr lang="en-US" dirty="0"/>
              <a:t>9.4 Rollback Transactions</a:t>
            </a:r>
          </a:p>
          <a:p>
            <a:pPr marL="174625" lvl="1" indent="0">
              <a:lnSpc>
                <a:spcPct val="150000"/>
              </a:lnSpc>
              <a:buNone/>
            </a:pP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467544" y="44624"/>
            <a:ext cx="9144000" cy="1001713"/>
          </a:xfrm>
        </p:spPr>
        <p:txBody>
          <a:bodyPr/>
          <a:lstStyle/>
          <a:p>
            <a:pPr>
              <a:lnSpc>
                <a:spcPct val="150000"/>
              </a:lnSpc>
            </a:pPr>
            <a:r>
              <a:rPr lang="en-US" dirty="0"/>
              <a:t>References</a:t>
            </a:r>
          </a:p>
        </p:txBody>
      </p:sp>
      <p:sp>
        <p:nvSpPr>
          <p:cNvPr id="8" name="Content Placeholder 7"/>
          <p:cNvSpPr>
            <a:spLocks noGrp="1"/>
          </p:cNvSpPr>
          <p:nvPr>
            <p:ph idx="4294967295"/>
          </p:nvPr>
        </p:nvSpPr>
        <p:spPr>
          <a:xfrm>
            <a:off x="467544" y="1196752"/>
            <a:ext cx="7010400" cy="4643438"/>
          </a:xfrm>
        </p:spPr>
        <p:txBody>
          <a:bodyPr/>
          <a:lstStyle/>
          <a:p>
            <a:pPr>
              <a:lnSpc>
                <a:spcPct val="150000"/>
              </a:lnSpc>
            </a:pPr>
            <a:r>
              <a:rPr lang="en-US" dirty="0"/>
              <a:t>RDBMS Concepts - A Primer </a:t>
            </a:r>
          </a:p>
          <a:p>
            <a:pPr lvl="1">
              <a:lnSpc>
                <a:spcPct val="150000"/>
              </a:lnSpc>
            </a:pPr>
            <a:r>
              <a:rPr lang="en-US" dirty="0"/>
              <a:t>http://safari.oreilly.com </a:t>
            </a:r>
          </a:p>
          <a:p>
            <a:pPr>
              <a:lnSpc>
                <a:spcPct val="150000"/>
              </a:lnSpc>
            </a:pPr>
            <a:r>
              <a:rPr lang="en-US" dirty="0"/>
              <a:t>Introduction to Database Systems; by </a:t>
            </a:r>
            <a:r>
              <a:rPr lang="en-US" dirty="0" err="1"/>
              <a:t>C.J.Date</a:t>
            </a:r>
            <a:endParaRPr lang="en-US" dirty="0"/>
          </a:p>
          <a:p>
            <a:pPr>
              <a:lnSpc>
                <a:spcPct val="150000"/>
              </a:lnSpc>
            </a:pPr>
            <a:r>
              <a:rPr lang="en-US" dirty="0"/>
              <a:t>Relational Database Theory; by </a:t>
            </a:r>
            <a:r>
              <a:rPr lang="en-US" dirty="0" err="1"/>
              <a:t>Atzeni</a:t>
            </a:r>
            <a:r>
              <a:rPr lang="en-US" dirty="0"/>
              <a:t>, De </a:t>
            </a:r>
            <a:r>
              <a:rPr lang="en-US" dirty="0" err="1"/>
              <a:t>Antonellis</a:t>
            </a:r>
            <a:endParaRPr lang="en-US" dirty="0"/>
          </a:p>
          <a:p>
            <a:pPr>
              <a:lnSpc>
                <a:spcPct val="150000"/>
              </a:lnSpc>
            </a:pP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lstStyle/>
          <a:p>
            <a:r>
              <a:rPr lang="en-US" dirty="0"/>
              <a:t>Next Step Courses (if applicable</a:t>
            </a:r>
            <a:r>
              <a:rPr lang="en-US" dirty="0" smtClean="0"/>
              <a:t>)</a:t>
            </a:r>
            <a:endParaRPr lang="en-US" dirty="0"/>
          </a:p>
        </p:txBody>
      </p:sp>
      <p:sp>
        <p:nvSpPr>
          <p:cNvPr id="4" name="Content Placeholder 3"/>
          <p:cNvSpPr>
            <a:spLocks noGrp="1"/>
          </p:cNvSpPr>
          <p:nvPr>
            <p:ph idx="4294967295"/>
          </p:nvPr>
        </p:nvSpPr>
        <p:spPr>
          <a:xfrm>
            <a:off x="298450" y="1495425"/>
            <a:ext cx="8845550" cy="4643438"/>
          </a:xfrm>
        </p:spPr>
        <p:txBody>
          <a:bodyPr/>
          <a:lstStyle/>
          <a:p>
            <a:r>
              <a:rPr lang="en-US" dirty="0"/>
              <a:t>Oracle PL/SQL</a:t>
            </a:r>
          </a:p>
          <a:p>
            <a:endParaRPr lang="en-US" dirty="0"/>
          </a:p>
        </p:txBody>
      </p:sp>
    </p:spTree>
    <p:extLst>
      <p:ext uri="{BB962C8B-B14F-4D97-AF65-F5344CB8AC3E}">
        <p14:creationId xmlns:p14="http://schemas.microsoft.com/office/powerpoint/2010/main" val="21672824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1520" y="332656"/>
            <a:ext cx="8531225" cy="855663"/>
          </a:xfrm>
        </p:spPr>
        <p:txBody>
          <a:bodyPr/>
          <a:lstStyle/>
          <a:p>
            <a:r>
              <a:rPr lang="en-US" dirty="0"/>
              <a:t>Other Parallel Technology </a:t>
            </a:r>
            <a:r>
              <a:rPr lang="en-US" dirty="0" smtClean="0"/>
              <a:t>Areas</a:t>
            </a:r>
            <a:endParaRPr lang="en-US" dirty="0"/>
          </a:p>
        </p:txBody>
      </p:sp>
      <p:sp>
        <p:nvSpPr>
          <p:cNvPr id="4" name="Content Placeholder 3"/>
          <p:cNvSpPr>
            <a:spLocks noGrp="1"/>
          </p:cNvSpPr>
          <p:nvPr>
            <p:ph idx="4294967295"/>
          </p:nvPr>
        </p:nvSpPr>
        <p:spPr>
          <a:xfrm>
            <a:off x="298450" y="1495425"/>
            <a:ext cx="8845550" cy="4643438"/>
          </a:xfrm>
        </p:spPr>
        <p:txBody>
          <a:bodyPr/>
          <a:lstStyle/>
          <a:p>
            <a:pPr>
              <a:lnSpc>
                <a:spcPct val="150000"/>
              </a:lnSpc>
            </a:pPr>
            <a:r>
              <a:rPr lang="en-US" dirty="0"/>
              <a:t>MS-Access </a:t>
            </a:r>
          </a:p>
          <a:p>
            <a:pPr>
              <a:lnSpc>
                <a:spcPct val="150000"/>
              </a:lnSpc>
            </a:pPr>
            <a:r>
              <a:rPr lang="en-US" dirty="0"/>
              <a:t>SQL Server </a:t>
            </a:r>
          </a:p>
          <a:p>
            <a:pPr>
              <a:lnSpc>
                <a:spcPct val="150000"/>
              </a:lnSpc>
            </a:pPr>
            <a:r>
              <a:rPr lang="en-US" dirty="0"/>
              <a:t>DB2</a:t>
            </a:r>
          </a:p>
          <a:p>
            <a:pPr>
              <a:lnSpc>
                <a:spcPct val="150000"/>
              </a:lnSpc>
            </a:pPr>
            <a:endParaRPr lang="en-US" dirty="0"/>
          </a:p>
        </p:txBody>
      </p:sp>
    </p:spTree>
    <p:extLst>
      <p:ext uri="{BB962C8B-B14F-4D97-AF65-F5344CB8AC3E}">
        <p14:creationId xmlns:p14="http://schemas.microsoft.com/office/powerpoint/2010/main" val="4184238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524131278"/>
              </p:ext>
            </p:extLst>
          </p:nvPr>
        </p:nvGraphicFramePr>
        <p:xfrm>
          <a:off x="899592" y="1340768"/>
          <a:ext cx="7040880" cy="4846320"/>
        </p:xfrm>
        <a:graphic>
          <a:graphicData uri="http://schemas.openxmlformats.org/drawingml/2006/table">
            <a:tbl>
              <a:tblPr firstRow="1" bandRow="1">
                <a:tableStyleId>{5C22544A-7EE6-4342-B048-85BDC9FD1C3A}</a:tableStyleId>
              </a:tblPr>
              <a:tblGrid>
                <a:gridCol w="1408176"/>
                <a:gridCol w="1408176"/>
                <a:gridCol w="1408176"/>
                <a:gridCol w="1408176"/>
                <a:gridCol w="1408176"/>
              </a:tblGrid>
              <a:tr h="522162">
                <a:tc rowSpan="2">
                  <a:txBody>
                    <a:bodyPr/>
                    <a:lstStyle/>
                    <a:p>
                      <a:pPr algn="ctr" rtl="0" fontAlgn="ctr"/>
                      <a:r>
                        <a:rPr lang="en-US" sz="1600" b="0" i="0" u="none" strike="noStrike">
                          <a:solidFill>
                            <a:srgbClr val="00264A"/>
                          </a:solidFill>
                          <a:effectLst/>
                          <a:latin typeface="Arial"/>
                        </a:rPr>
                        <a:t>Date</a:t>
                      </a:r>
                    </a:p>
                  </a:txBody>
                  <a:tcPr marL="0" marR="0" marT="0" marB="0" anchor="ctr"/>
                </a:tc>
                <a:tc>
                  <a:txBody>
                    <a:bodyPr/>
                    <a:lstStyle/>
                    <a:p>
                      <a:pPr algn="ctr" rtl="0" fontAlgn="ctr"/>
                      <a:r>
                        <a:rPr lang="en-US" sz="1600" b="0" i="0" u="none" strike="noStrike">
                          <a:solidFill>
                            <a:srgbClr val="00264A"/>
                          </a:solidFill>
                          <a:effectLst/>
                          <a:latin typeface="Arial"/>
                        </a:rPr>
                        <a:t>Course</a:t>
                      </a:r>
                    </a:p>
                  </a:txBody>
                  <a:tcPr marL="0" marR="0" marT="0" marB="0" anchor="ctr"/>
                </a:tc>
                <a:tc>
                  <a:txBody>
                    <a:bodyPr/>
                    <a:lstStyle/>
                    <a:p>
                      <a:pPr algn="ctr" rtl="0" fontAlgn="ctr"/>
                      <a:r>
                        <a:rPr lang="en-US" sz="1600" b="0" i="0" u="none" strike="noStrike">
                          <a:solidFill>
                            <a:srgbClr val="00264A"/>
                          </a:solidFill>
                          <a:effectLst/>
                          <a:latin typeface="Arial"/>
                        </a:rPr>
                        <a:t>Software Version</a:t>
                      </a:r>
                    </a:p>
                  </a:txBody>
                  <a:tcPr marL="0" marR="0" marT="0" marB="0" anchor="ctr"/>
                </a:tc>
                <a:tc rowSpan="2">
                  <a:txBody>
                    <a:bodyPr/>
                    <a:lstStyle/>
                    <a:p>
                      <a:pPr algn="ctr" rtl="0" fontAlgn="ctr"/>
                      <a:r>
                        <a:rPr lang="en-US" sz="1600" b="0" i="0" u="none" strike="noStrike">
                          <a:solidFill>
                            <a:srgbClr val="00264A"/>
                          </a:solidFill>
                          <a:effectLst/>
                          <a:latin typeface="Arial"/>
                        </a:rPr>
                        <a:t>Developer / SME</a:t>
                      </a:r>
                    </a:p>
                  </a:txBody>
                  <a:tcPr marL="0" marR="0" marT="0" marB="0" anchor="ctr"/>
                </a:tc>
                <a:tc rowSpan="2">
                  <a:txBody>
                    <a:bodyPr/>
                    <a:lstStyle/>
                    <a:p>
                      <a:pPr algn="ctr" rtl="0" fontAlgn="ctr"/>
                      <a:r>
                        <a:rPr lang="en-US" sz="1600" b="0" i="0" u="none" strike="noStrike">
                          <a:solidFill>
                            <a:srgbClr val="00264A"/>
                          </a:solidFill>
                          <a:effectLst/>
                          <a:latin typeface="Arial"/>
                        </a:rPr>
                        <a:t>Change Record Remarks</a:t>
                      </a:r>
                    </a:p>
                  </a:txBody>
                  <a:tcPr marL="0" marR="0" marT="0" marB="0" anchor="ctr"/>
                </a:tc>
              </a:tr>
              <a:tr h="397062">
                <a:tc vMerge="1">
                  <a:txBody>
                    <a:bodyPr/>
                    <a:lstStyle/>
                    <a:p>
                      <a:endParaRPr lang="en-US"/>
                    </a:p>
                  </a:txBody>
                  <a:tcPr/>
                </a:tc>
                <a:tc>
                  <a:txBody>
                    <a:bodyPr/>
                    <a:lstStyle/>
                    <a:p>
                      <a:pPr algn="ctr" rtl="0" fontAlgn="ctr"/>
                      <a:r>
                        <a:rPr lang="en-US" sz="1600" b="0" i="0" u="none" strike="noStrike">
                          <a:solidFill>
                            <a:srgbClr val="00264A"/>
                          </a:solidFill>
                          <a:effectLst/>
                          <a:latin typeface="Arial"/>
                        </a:rPr>
                        <a:t>Version No.</a:t>
                      </a:r>
                    </a:p>
                  </a:txBody>
                  <a:tcPr marL="0" marR="0" marT="0" marB="0" anchor="ctr"/>
                </a:tc>
                <a:tc>
                  <a:txBody>
                    <a:bodyPr/>
                    <a:lstStyle/>
                    <a:p>
                      <a:pPr algn="ctr" rtl="0" fontAlgn="ctr"/>
                      <a:r>
                        <a:rPr lang="en-US" sz="1600" b="0" i="0" u="none" strike="noStrike">
                          <a:solidFill>
                            <a:srgbClr val="00264A"/>
                          </a:solidFill>
                          <a:effectLst/>
                          <a:latin typeface="Arial"/>
                        </a:rPr>
                        <a:t> No.</a:t>
                      </a:r>
                    </a:p>
                  </a:txBody>
                  <a:tcPr marL="0" marR="0" marT="0" marB="0" anchor="ctr"/>
                </a:tc>
                <a:tc vMerge="1">
                  <a:txBody>
                    <a:bodyPr/>
                    <a:lstStyle/>
                    <a:p>
                      <a:endParaRPr lang="en-US"/>
                    </a:p>
                  </a:txBody>
                  <a:tcPr/>
                </a:tc>
                <a:tc vMerge="1">
                  <a:txBody>
                    <a:bodyPr/>
                    <a:lstStyle/>
                    <a:p>
                      <a:endParaRPr lang="en-US"/>
                    </a:p>
                  </a:txBody>
                  <a:tcPr/>
                </a:tc>
              </a:tr>
              <a:tr h="522162">
                <a:tc>
                  <a:txBody>
                    <a:bodyPr/>
                    <a:lstStyle/>
                    <a:p>
                      <a:pPr algn="l" rtl="0" fontAlgn="ctr"/>
                      <a:r>
                        <a:rPr lang="en-US" sz="1600" b="0" i="0" u="none" strike="noStrike">
                          <a:solidFill>
                            <a:srgbClr val="00264A"/>
                          </a:solidFill>
                          <a:effectLst/>
                          <a:latin typeface="Arial"/>
                        </a:rPr>
                        <a:t>13-Nov-08</a:t>
                      </a:r>
                    </a:p>
                  </a:txBody>
                  <a:tcPr marL="0" marR="0" marT="0" marB="0" anchor="ctr"/>
                </a:tc>
                <a:tc>
                  <a:txBody>
                    <a:bodyPr/>
                    <a:lstStyle/>
                    <a:p>
                      <a:pPr algn="ctr" rtl="0" fontAlgn="ctr"/>
                      <a:r>
                        <a:rPr lang="en-US" sz="1600" b="0" i="0" u="none" strike="noStrike">
                          <a:solidFill>
                            <a:srgbClr val="00264A"/>
                          </a:solidFill>
                          <a:effectLst/>
                          <a:latin typeface="Arial"/>
                        </a:rPr>
                        <a:t>1</a:t>
                      </a:r>
                    </a:p>
                  </a:txBody>
                  <a:tcPr marL="0" marR="0" marT="0" marB="0" anchor="ctr"/>
                </a:tc>
                <a:tc>
                  <a:txBody>
                    <a:bodyPr/>
                    <a:lstStyle/>
                    <a:p>
                      <a:pPr algn="l" rtl="0" fontAlgn="ctr"/>
                      <a:r>
                        <a:rPr lang="en-US" sz="1600" b="0" i="0" u="none" strike="noStrike">
                          <a:solidFill>
                            <a:srgbClr val="00264A"/>
                          </a:solidFill>
                          <a:effectLst/>
                          <a:latin typeface="Arial"/>
                        </a:rPr>
                        <a:t>9i</a:t>
                      </a:r>
                    </a:p>
                  </a:txBody>
                  <a:tcPr marL="0" marR="0" marT="0" marB="0" anchor="ctr"/>
                </a:tc>
                <a:tc>
                  <a:txBody>
                    <a:bodyPr/>
                    <a:lstStyle/>
                    <a:p>
                      <a:pPr algn="l" rtl="0" fontAlgn="ctr"/>
                      <a:r>
                        <a:rPr lang="en-US" sz="1600" b="0" i="0" u="none" strike="noStrike">
                          <a:solidFill>
                            <a:srgbClr val="00264A"/>
                          </a:solidFill>
                          <a:effectLst/>
                          <a:latin typeface="Arial"/>
                        </a:rPr>
                        <a:t>Rajita Dhumal</a:t>
                      </a:r>
                    </a:p>
                  </a:txBody>
                  <a:tcPr marL="0" marR="0" marT="0" marB="0" anchor="ctr"/>
                </a:tc>
                <a:tc>
                  <a:txBody>
                    <a:bodyPr/>
                    <a:lstStyle/>
                    <a:p>
                      <a:pPr algn="l" rtl="0" fontAlgn="ctr"/>
                      <a:r>
                        <a:rPr lang="en-US" sz="1600" b="0" i="0" u="none" strike="noStrike">
                          <a:solidFill>
                            <a:srgbClr val="00264A"/>
                          </a:solidFill>
                          <a:effectLst/>
                          <a:latin typeface="Arial"/>
                        </a:rPr>
                        <a:t>Content Creation</a:t>
                      </a:r>
                    </a:p>
                  </a:txBody>
                  <a:tcPr marL="0" marR="0" marT="0" marB="0" anchor="ctr"/>
                </a:tc>
              </a:tr>
              <a:tr h="397062">
                <a:tc>
                  <a:txBody>
                    <a:bodyPr/>
                    <a:lstStyle/>
                    <a:p>
                      <a:pPr algn="l" rtl="0" fontAlgn="ctr"/>
                      <a:r>
                        <a:rPr lang="en-US" sz="1600" b="0" i="0" u="none" strike="noStrike">
                          <a:solidFill>
                            <a:srgbClr val="00264A"/>
                          </a:solidFill>
                          <a:effectLst/>
                          <a:latin typeface="Arial"/>
                        </a:rPr>
                        <a:t>14-Nov-08</a:t>
                      </a:r>
                    </a:p>
                  </a:txBody>
                  <a:tcPr marL="0" marR="0" marT="0" marB="0" anchor="ctr"/>
                </a:tc>
                <a:tc>
                  <a:txBody>
                    <a:bodyPr/>
                    <a:lstStyle/>
                    <a:p>
                      <a:pPr algn="ctr" rtl="0" fontAlgn="ctr"/>
                      <a:r>
                        <a:rPr lang="en-US" sz="1600" b="0" i="0" u="none" strike="noStrike">
                          <a:solidFill>
                            <a:srgbClr val="00264A"/>
                          </a:solidFill>
                          <a:effectLst/>
                          <a:latin typeface="Arial"/>
                        </a:rPr>
                        <a:t>1.1</a:t>
                      </a:r>
                    </a:p>
                  </a:txBody>
                  <a:tcPr marL="0" marR="0" marT="0" marB="0" anchor="ctr"/>
                </a:tc>
                <a:tc>
                  <a:txBody>
                    <a:bodyPr/>
                    <a:lstStyle/>
                    <a:p>
                      <a:pPr algn="l" rtl="0" fontAlgn="ctr"/>
                      <a:r>
                        <a:rPr lang="en-US" sz="1600" b="0" i="0" u="none" strike="noStrike">
                          <a:solidFill>
                            <a:srgbClr val="00264A"/>
                          </a:solidFill>
                          <a:effectLst/>
                          <a:latin typeface="Arial"/>
                        </a:rPr>
                        <a:t>9i</a:t>
                      </a:r>
                    </a:p>
                  </a:txBody>
                  <a:tcPr marL="0" marR="0" marT="0" marB="0" anchor="ctr"/>
                </a:tc>
                <a:tc>
                  <a:txBody>
                    <a:bodyPr/>
                    <a:lstStyle/>
                    <a:p>
                      <a:pPr algn="l" rtl="0" fontAlgn="ctr"/>
                      <a:r>
                        <a:rPr lang="en-US" sz="1600" b="0" i="0" u="none" strike="noStrike">
                          <a:solidFill>
                            <a:srgbClr val="00264A"/>
                          </a:solidFill>
                          <a:effectLst/>
                          <a:latin typeface="Arial"/>
                        </a:rPr>
                        <a:t>CLS team</a:t>
                      </a:r>
                    </a:p>
                  </a:txBody>
                  <a:tcPr marL="0" marR="0" marT="0" marB="0" anchor="ctr"/>
                </a:tc>
                <a:tc>
                  <a:txBody>
                    <a:bodyPr/>
                    <a:lstStyle/>
                    <a:p>
                      <a:pPr algn="l" rtl="0" fontAlgn="ctr"/>
                      <a:r>
                        <a:rPr lang="en-US" sz="1600" b="0" i="0" u="none" strike="noStrike">
                          <a:solidFill>
                            <a:srgbClr val="00264A"/>
                          </a:solidFill>
                          <a:effectLst/>
                          <a:latin typeface="Arial"/>
                        </a:rPr>
                        <a:t>Review</a:t>
                      </a:r>
                    </a:p>
                  </a:txBody>
                  <a:tcPr marL="0" marR="0" marT="0" marB="0" anchor="ctr"/>
                </a:tc>
              </a:tr>
              <a:tr h="397062">
                <a:tc>
                  <a:txBody>
                    <a:bodyPr/>
                    <a:lstStyle/>
                    <a:p>
                      <a:pPr algn="l" rtl="0" fontAlgn="ctr"/>
                      <a:r>
                        <a:rPr lang="en-US" sz="1600" b="0" i="0" u="none" strike="noStrike">
                          <a:solidFill>
                            <a:srgbClr val="00264A"/>
                          </a:solidFill>
                          <a:effectLst/>
                          <a:latin typeface="Arial"/>
                        </a:rPr>
                        <a:t>14-Jan-10</a:t>
                      </a:r>
                    </a:p>
                  </a:txBody>
                  <a:tcPr marL="0" marR="0" marT="0" marB="0" anchor="ctr"/>
                </a:tc>
                <a:tc>
                  <a:txBody>
                    <a:bodyPr/>
                    <a:lstStyle/>
                    <a:p>
                      <a:pPr algn="ctr" rtl="0" fontAlgn="ctr"/>
                      <a:r>
                        <a:rPr lang="en-US" sz="1600" b="0" i="0" u="none" strike="noStrike">
                          <a:solidFill>
                            <a:srgbClr val="00264A"/>
                          </a:solidFill>
                          <a:effectLst/>
                          <a:latin typeface="Arial"/>
                        </a:rPr>
                        <a:t>1.2</a:t>
                      </a:r>
                    </a:p>
                  </a:txBody>
                  <a:tcPr marL="0" marR="0" marT="0" marB="0" anchor="ctr"/>
                </a:tc>
                <a:tc>
                  <a:txBody>
                    <a:bodyPr/>
                    <a:lstStyle/>
                    <a:p>
                      <a:pPr algn="l" rtl="0" fontAlgn="ctr"/>
                      <a:r>
                        <a:rPr lang="en-US" sz="1600" b="0" i="0" u="none" strike="noStrike">
                          <a:solidFill>
                            <a:srgbClr val="00264A"/>
                          </a:solidFill>
                          <a:effectLst/>
                          <a:latin typeface="Arial"/>
                        </a:rPr>
                        <a:t>9i</a:t>
                      </a:r>
                    </a:p>
                  </a:txBody>
                  <a:tcPr marL="0" marR="0" marT="0" marB="0" anchor="ctr"/>
                </a:tc>
                <a:tc>
                  <a:txBody>
                    <a:bodyPr/>
                    <a:lstStyle/>
                    <a:p>
                      <a:pPr algn="l" rtl="0" fontAlgn="ctr"/>
                      <a:r>
                        <a:rPr lang="en-US" sz="1600" b="0" i="0" u="none" strike="noStrike">
                          <a:solidFill>
                            <a:srgbClr val="00264A"/>
                          </a:solidFill>
                          <a:effectLst/>
                          <a:latin typeface="Arial"/>
                        </a:rPr>
                        <a:t>Anu Mitra </a:t>
                      </a:r>
                    </a:p>
                  </a:txBody>
                  <a:tcPr marL="0" marR="0" marT="0" marB="0" anchor="ctr"/>
                </a:tc>
                <a:tc>
                  <a:txBody>
                    <a:bodyPr/>
                    <a:lstStyle/>
                    <a:p>
                      <a:pPr algn="l" rtl="0" fontAlgn="ctr"/>
                      <a:r>
                        <a:rPr lang="en-US" sz="1600" b="0" i="0" u="none" strike="noStrike">
                          <a:solidFill>
                            <a:srgbClr val="00264A"/>
                          </a:solidFill>
                          <a:effectLst/>
                          <a:latin typeface="Arial"/>
                        </a:rPr>
                        <a:t>Review </a:t>
                      </a:r>
                    </a:p>
                  </a:txBody>
                  <a:tcPr marL="0" marR="0" marT="0" marB="0" anchor="ctr"/>
                </a:tc>
              </a:tr>
              <a:tr h="783243">
                <a:tc>
                  <a:txBody>
                    <a:bodyPr/>
                    <a:lstStyle/>
                    <a:p>
                      <a:pPr algn="l" rtl="0" fontAlgn="ctr"/>
                      <a:r>
                        <a:rPr lang="en-US" sz="1600" b="0" i="0" u="none" strike="noStrike">
                          <a:solidFill>
                            <a:srgbClr val="00264A"/>
                          </a:solidFill>
                          <a:effectLst/>
                          <a:latin typeface="Arial"/>
                        </a:rPr>
                        <a:t>14-Jan-10</a:t>
                      </a:r>
                    </a:p>
                  </a:txBody>
                  <a:tcPr marL="0" marR="0" marT="0" marB="0" anchor="ctr"/>
                </a:tc>
                <a:tc>
                  <a:txBody>
                    <a:bodyPr/>
                    <a:lstStyle/>
                    <a:p>
                      <a:pPr algn="ctr" rtl="0" fontAlgn="ctr"/>
                      <a:r>
                        <a:rPr lang="en-US" sz="1600" b="0" i="0" u="none" strike="noStrike">
                          <a:solidFill>
                            <a:srgbClr val="00264A"/>
                          </a:solidFill>
                          <a:effectLst/>
                          <a:latin typeface="Arial"/>
                        </a:rPr>
                        <a:t>1.2</a:t>
                      </a:r>
                    </a:p>
                  </a:txBody>
                  <a:tcPr marL="0" marR="0" marT="0" marB="0" anchor="ctr"/>
                </a:tc>
                <a:tc>
                  <a:txBody>
                    <a:bodyPr/>
                    <a:lstStyle/>
                    <a:p>
                      <a:pPr algn="l" rtl="0" fontAlgn="ctr"/>
                      <a:r>
                        <a:rPr lang="en-US" sz="1600" b="0" i="0" u="none" strike="noStrike">
                          <a:solidFill>
                            <a:srgbClr val="00264A"/>
                          </a:solidFill>
                          <a:effectLst/>
                          <a:latin typeface="Arial"/>
                        </a:rPr>
                        <a:t>9i</a:t>
                      </a:r>
                    </a:p>
                  </a:txBody>
                  <a:tcPr marL="0" marR="0" marT="0" marB="0" anchor="ctr"/>
                </a:tc>
                <a:tc>
                  <a:txBody>
                    <a:bodyPr/>
                    <a:lstStyle/>
                    <a:p>
                      <a:pPr algn="l" rtl="0" fontAlgn="ctr"/>
                      <a:r>
                        <a:rPr lang="en-US" sz="1600" b="0" i="0" u="none" strike="noStrike">
                          <a:solidFill>
                            <a:srgbClr val="00264A"/>
                          </a:solidFill>
                          <a:effectLst/>
                          <a:latin typeface="Arial"/>
                        </a:rPr>
                        <a:t>Rajita Dhumal, CLS Team</a:t>
                      </a:r>
                    </a:p>
                  </a:txBody>
                  <a:tcPr marL="0" marR="0" marT="0" marB="0" anchor="ctr"/>
                </a:tc>
                <a:tc>
                  <a:txBody>
                    <a:bodyPr/>
                    <a:lstStyle/>
                    <a:p>
                      <a:pPr algn="l" rtl="0" fontAlgn="ctr"/>
                      <a:r>
                        <a:rPr lang="en-US" sz="1600" b="0" i="0" u="none" strike="noStrike">
                          <a:solidFill>
                            <a:srgbClr val="00264A"/>
                          </a:solidFill>
                          <a:effectLst/>
                          <a:latin typeface="Arial"/>
                        </a:rPr>
                        <a:t>Incorporating Review comments</a:t>
                      </a:r>
                    </a:p>
                  </a:txBody>
                  <a:tcPr marL="0" marR="0" marT="0" marB="0" anchor="ctr"/>
                </a:tc>
              </a:tr>
              <a:tr h="522162">
                <a:tc>
                  <a:txBody>
                    <a:bodyPr/>
                    <a:lstStyle/>
                    <a:p>
                      <a:pPr algn="l" rtl="0" fontAlgn="ctr"/>
                      <a:r>
                        <a:rPr lang="en-US" sz="1600" b="0" i="0" u="none" strike="noStrike">
                          <a:solidFill>
                            <a:srgbClr val="00264A"/>
                          </a:solidFill>
                          <a:effectLst/>
                          <a:latin typeface="Arial"/>
                        </a:rPr>
                        <a:t>25-Apr-11</a:t>
                      </a:r>
                    </a:p>
                  </a:txBody>
                  <a:tcPr marL="0" marR="0" marT="0" marB="0" anchor="ctr"/>
                </a:tc>
                <a:tc>
                  <a:txBody>
                    <a:bodyPr/>
                    <a:lstStyle/>
                    <a:p>
                      <a:pPr algn="ctr" rtl="0" fontAlgn="ctr"/>
                      <a:r>
                        <a:rPr lang="en-US" sz="1600" b="0" i="0" u="none" strike="noStrike">
                          <a:solidFill>
                            <a:srgbClr val="00264A"/>
                          </a:solidFill>
                          <a:effectLst/>
                          <a:latin typeface="Arial"/>
                        </a:rPr>
                        <a:t>2</a:t>
                      </a:r>
                    </a:p>
                  </a:txBody>
                  <a:tcPr marL="0" marR="0" marT="0" marB="0" anchor="ctr"/>
                </a:tc>
                <a:tc>
                  <a:txBody>
                    <a:bodyPr/>
                    <a:lstStyle/>
                    <a:p>
                      <a:pPr algn="l" rtl="0" fontAlgn="ctr"/>
                      <a:r>
                        <a:rPr lang="en-US" sz="1600" b="0" i="0" u="none" strike="noStrike">
                          <a:solidFill>
                            <a:srgbClr val="00264A"/>
                          </a:solidFill>
                          <a:effectLst/>
                          <a:latin typeface="Arial"/>
                        </a:rPr>
                        <a:t>9i</a:t>
                      </a:r>
                    </a:p>
                  </a:txBody>
                  <a:tcPr marL="0" marR="0" marT="0" marB="0" anchor="ctr"/>
                </a:tc>
                <a:tc>
                  <a:txBody>
                    <a:bodyPr/>
                    <a:lstStyle/>
                    <a:p>
                      <a:pPr algn="l" rtl="0" fontAlgn="ctr"/>
                      <a:r>
                        <a:rPr lang="en-US" sz="1600" b="0" i="0" u="none" strike="noStrike">
                          <a:solidFill>
                            <a:srgbClr val="00264A"/>
                          </a:solidFill>
                          <a:effectLst/>
                          <a:latin typeface="Arial"/>
                        </a:rPr>
                        <a:t>Anu Mitra</a:t>
                      </a:r>
                    </a:p>
                  </a:txBody>
                  <a:tcPr marL="0" marR="0" marT="0" marB="0" anchor="ctr"/>
                </a:tc>
                <a:tc>
                  <a:txBody>
                    <a:bodyPr/>
                    <a:lstStyle/>
                    <a:p>
                      <a:pPr algn="l" rtl="0" fontAlgn="ctr"/>
                      <a:r>
                        <a:rPr lang="en-US" sz="1600" b="0" i="0" u="none" strike="noStrike">
                          <a:solidFill>
                            <a:srgbClr val="00264A"/>
                          </a:solidFill>
                          <a:effectLst/>
                          <a:latin typeface="Arial"/>
                        </a:rPr>
                        <a:t>Integration refinements</a:t>
                      </a:r>
                    </a:p>
                  </a:txBody>
                  <a:tcPr marL="0" marR="0" marT="0" marB="0" anchor="ctr"/>
                </a:tc>
              </a:tr>
              <a:tr h="783243">
                <a:tc>
                  <a:txBody>
                    <a:bodyPr/>
                    <a:lstStyle/>
                    <a:p>
                      <a:pPr algn="l" rtl="0" fontAlgn="ctr"/>
                      <a:r>
                        <a:rPr lang="en-US" sz="1600" b="0" i="0" u="none" strike="noStrike">
                          <a:solidFill>
                            <a:srgbClr val="00264A"/>
                          </a:solidFill>
                          <a:effectLst/>
                          <a:latin typeface="Arial"/>
                        </a:rPr>
                        <a:t>17-May-13</a:t>
                      </a:r>
                    </a:p>
                  </a:txBody>
                  <a:tcPr marL="0" marR="0" marT="0" marB="0" anchor="ctr"/>
                </a:tc>
                <a:tc>
                  <a:txBody>
                    <a:bodyPr/>
                    <a:lstStyle/>
                    <a:p>
                      <a:pPr algn="ctr" rtl="0" fontAlgn="ctr"/>
                      <a:r>
                        <a:rPr lang="en-US" sz="1600" b="0" i="0" u="none" strike="noStrike">
                          <a:solidFill>
                            <a:srgbClr val="00264A"/>
                          </a:solidFill>
                          <a:effectLst/>
                          <a:latin typeface="Arial"/>
                        </a:rPr>
                        <a:t>2.1</a:t>
                      </a:r>
                    </a:p>
                  </a:txBody>
                  <a:tcPr marL="0" marR="0" marT="0" marB="0" anchor="ctr"/>
                </a:tc>
                <a:tc>
                  <a:txBody>
                    <a:bodyPr/>
                    <a:lstStyle/>
                    <a:p>
                      <a:pPr algn="l" rtl="0" fontAlgn="ctr"/>
                      <a:r>
                        <a:rPr lang="en-US" sz="1600" b="0" i="0" u="none" strike="noStrike">
                          <a:solidFill>
                            <a:srgbClr val="00264A"/>
                          </a:solidFill>
                          <a:effectLst/>
                          <a:latin typeface="Arial"/>
                        </a:rPr>
                        <a:t>9i</a:t>
                      </a:r>
                    </a:p>
                  </a:txBody>
                  <a:tcPr marL="0" marR="0" marT="0" marB="0" anchor="ctr"/>
                </a:tc>
                <a:tc>
                  <a:txBody>
                    <a:bodyPr/>
                    <a:lstStyle/>
                    <a:p>
                      <a:pPr algn="l" rtl="0" fontAlgn="ctr"/>
                      <a:r>
                        <a:rPr lang="en-US" sz="1600" b="0" i="0" u="none" strike="noStrike">
                          <a:solidFill>
                            <a:srgbClr val="00264A"/>
                          </a:solidFill>
                          <a:effectLst/>
                          <a:latin typeface="Arial"/>
                        </a:rPr>
                        <a:t>Hareshkumar Chandiramani</a:t>
                      </a:r>
                    </a:p>
                  </a:txBody>
                  <a:tcPr marL="0" marR="0" marT="0" marB="0" anchor="ctr"/>
                </a:tc>
                <a:tc>
                  <a:txBody>
                    <a:bodyPr/>
                    <a:lstStyle/>
                    <a:p>
                      <a:pPr algn="l" rtl="0" fontAlgn="ctr"/>
                      <a:r>
                        <a:rPr lang="en-US" sz="1600" b="0" i="0" u="none" strike="noStrike">
                          <a:solidFill>
                            <a:srgbClr val="00264A"/>
                          </a:solidFill>
                          <a:effectLst/>
                          <a:latin typeface="Arial"/>
                        </a:rPr>
                        <a:t>Courseware refinements</a:t>
                      </a:r>
                    </a:p>
                  </a:txBody>
                  <a:tcPr marL="0" marR="0" marT="0" marB="0" anchor="ctr"/>
                </a:tc>
              </a:tr>
              <a:tr h="522162">
                <a:tc>
                  <a:txBody>
                    <a:bodyPr/>
                    <a:lstStyle/>
                    <a:p>
                      <a:pPr algn="l" rtl="0" fontAlgn="ctr"/>
                      <a:r>
                        <a:rPr lang="en-US" sz="1600" b="0" i="0" u="none" strike="noStrike">
                          <a:solidFill>
                            <a:srgbClr val="00264A"/>
                          </a:solidFill>
                          <a:effectLst/>
                          <a:latin typeface="Arial"/>
                        </a:rPr>
                        <a:t>21-Apr-15</a:t>
                      </a:r>
                    </a:p>
                  </a:txBody>
                  <a:tcPr marL="0" marR="0" marT="0" marB="0" anchor="ctr"/>
                </a:tc>
                <a:tc>
                  <a:txBody>
                    <a:bodyPr/>
                    <a:lstStyle/>
                    <a:p>
                      <a:pPr algn="ctr" rtl="0" fontAlgn="ctr"/>
                      <a:r>
                        <a:rPr lang="en-US" sz="1600" b="0" i="0" u="none" strike="noStrike">
                          <a:solidFill>
                            <a:srgbClr val="00264A"/>
                          </a:solidFill>
                          <a:effectLst/>
                          <a:latin typeface="Arial"/>
                        </a:rPr>
                        <a:t>2.2</a:t>
                      </a:r>
                    </a:p>
                  </a:txBody>
                  <a:tcPr marL="0" marR="0" marT="0" marB="0" anchor="ctr"/>
                </a:tc>
                <a:tc>
                  <a:txBody>
                    <a:bodyPr/>
                    <a:lstStyle/>
                    <a:p>
                      <a:pPr algn="l" rtl="0" fontAlgn="ctr"/>
                      <a:r>
                        <a:rPr lang="en-US" sz="1600" b="0" i="0" u="none" strike="noStrike">
                          <a:solidFill>
                            <a:srgbClr val="00264A"/>
                          </a:solidFill>
                          <a:effectLst/>
                          <a:latin typeface="Arial"/>
                        </a:rPr>
                        <a:t>9i</a:t>
                      </a:r>
                    </a:p>
                  </a:txBody>
                  <a:tcPr marL="0" marR="0" marT="0" marB="0" anchor="ctr"/>
                </a:tc>
                <a:tc>
                  <a:txBody>
                    <a:bodyPr/>
                    <a:lstStyle/>
                    <a:p>
                      <a:pPr algn="l" rtl="0" fontAlgn="ctr"/>
                      <a:r>
                        <a:rPr lang="en-US" sz="1600" b="0" i="0" u="none" strike="noStrike">
                          <a:solidFill>
                            <a:srgbClr val="00264A"/>
                          </a:solidFill>
                          <a:effectLst/>
                          <a:latin typeface="Arial"/>
                        </a:rPr>
                        <a:t>Kavita Arora</a:t>
                      </a:r>
                    </a:p>
                  </a:txBody>
                  <a:tcPr marL="0" marR="0" marT="0" marB="0" anchor="ctr"/>
                </a:tc>
                <a:tc>
                  <a:txBody>
                    <a:bodyPr/>
                    <a:lstStyle/>
                    <a:p>
                      <a:pPr algn="l" rtl="0" fontAlgn="ctr"/>
                      <a:r>
                        <a:rPr lang="en-US" sz="1600" b="0" i="0" u="none" strike="noStrike" dirty="0">
                          <a:solidFill>
                            <a:srgbClr val="00264A"/>
                          </a:solidFill>
                          <a:effectLst/>
                          <a:latin typeface="Arial"/>
                        </a:rPr>
                        <a:t>Courseware refinements</a:t>
                      </a:r>
                    </a:p>
                  </a:txBody>
                  <a:tcPr marL="0" marR="0" marT="0" marB="0" anchor="ctr"/>
                </a:tc>
              </a:tr>
            </a:tbl>
          </a:graphicData>
        </a:graphic>
      </p:graphicFrame>
      <p:sp>
        <p:nvSpPr>
          <p:cNvPr id="5" name="Title 2"/>
          <p:cNvSpPr txBox="1">
            <a:spLocks/>
          </p:cNvSpPr>
          <p:nvPr/>
        </p:nvSpPr>
        <p:spPr>
          <a:xfrm>
            <a:off x="251520" y="332656"/>
            <a:ext cx="9143999" cy="1002135"/>
          </a:xfrm>
          <a:prstGeom prst="rect">
            <a:avLst/>
          </a:prstGeom>
        </p:spPr>
        <p:txBody>
          <a:bodyPr/>
          <a:lst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dirty="0" smtClean="0"/>
              <a:t>Document History</a:t>
            </a:r>
            <a:endParaRPr lang="en-US" dirty="0"/>
          </a:p>
        </p:txBody>
      </p:sp>
    </p:spTree>
    <p:extLst>
      <p:ext uri="{BB962C8B-B14F-4D97-AF65-F5344CB8AC3E}">
        <p14:creationId xmlns:p14="http://schemas.microsoft.com/office/powerpoint/2010/main" val="3595431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33375"/>
            <a:ext cx="9144000" cy="1001713"/>
          </a:xfrm>
        </p:spPr>
        <p:txBody>
          <a:bodyPr/>
          <a:lstStyle/>
          <a:p>
            <a:r>
              <a:rPr lang="en-US" dirty="0"/>
              <a:t>Course Goals and Non </a:t>
            </a:r>
            <a:r>
              <a:rPr lang="en-US" dirty="0" smtClean="0"/>
              <a:t>Goals</a:t>
            </a:r>
            <a:endParaRPr lang="en-US" dirty="0"/>
          </a:p>
        </p:txBody>
      </p:sp>
      <p:sp>
        <p:nvSpPr>
          <p:cNvPr id="5" name="Content Placeholder 4"/>
          <p:cNvSpPr>
            <a:spLocks noGrp="1"/>
          </p:cNvSpPr>
          <p:nvPr>
            <p:ph type="body" sz="quarter" idx="4294967295"/>
          </p:nvPr>
        </p:nvSpPr>
        <p:spPr>
          <a:xfrm>
            <a:off x="323528" y="1196752"/>
            <a:ext cx="4932363" cy="4895850"/>
          </a:xfrm>
        </p:spPr>
        <p:txBody>
          <a:bodyPr>
            <a:normAutofit/>
          </a:bodyPr>
          <a:lstStyle/>
          <a:p>
            <a:r>
              <a:rPr lang="en-US" dirty="0"/>
              <a:t>Course Goals</a:t>
            </a:r>
          </a:p>
          <a:p>
            <a:pPr lvl="1"/>
            <a:r>
              <a:rPr lang="en-US" dirty="0"/>
              <a:t>To understand basic DBMS, and use SQL commands.</a:t>
            </a:r>
          </a:p>
          <a:p>
            <a:r>
              <a:rPr lang="en-US" dirty="0"/>
              <a:t>Course Non Goals</a:t>
            </a:r>
          </a:p>
          <a:p>
            <a:pPr lvl="1"/>
            <a:r>
              <a:rPr lang="en-US" dirty="0"/>
              <a:t>Nothing Specific.</a:t>
            </a:r>
          </a:p>
          <a:p>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lstStyle/>
          <a:p>
            <a:r>
              <a:rPr lang="en-US" dirty="0" smtClean="0"/>
              <a:t>Pre-requisites</a:t>
            </a:r>
            <a:endParaRPr lang="en-US" dirty="0"/>
          </a:p>
        </p:txBody>
      </p:sp>
      <p:sp>
        <p:nvSpPr>
          <p:cNvPr id="4" name="Content Placeholder 3"/>
          <p:cNvSpPr>
            <a:spLocks noGrp="1"/>
          </p:cNvSpPr>
          <p:nvPr>
            <p:ph idx="4294967295"/>
          </p:nvPr>
        </p:nvSpPr>
        <p:spPr>
          <a:xfrm>
            <a:off x="298450" y="1495425"/>
            <a:ext cx="8845550" cy="4643438"/>
          </a:xfrm>
        </p:spPr>
        <p:txBody>
          <a:bodyPr/>
          <a:lstStyle/>
          <a:p>
            <a:r>
              <a:rPr lang="en-US" dirty="0"/>
              <a:t>A proficiency level in familiarity with Windows. </a:t>
            </a:r>
          </a:p>
          <a:p>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0"/>
            <a:ext cx="9144000" cy="1001713"/>
          </a:xfrm>
        </p:spPr>
        <p:txBody>
          <a:bodyPr/>
          <a:lstStyle/>
          <a:p>
            <a:r>
              <a:rPr lang="en-US" dirty="0"/>
              <a:t>Intended </a:t>
            </a:r>
            <a:r>
              <a:rPr lang="en-US" dirty="0" smtClean="0"/>
              <a:t>Audience</a:t>
            </a:r>
            <a:endParaRPr lang="en-US" dirty="0"/>
          </a:p>
        </p:txBody>
      </p:sp>
      <p:sp>
        <p:nvSpPr>
          <p:cNvPr id="4" name="Content Placeholder 3"/>
          <p:cNvSpPr>
            <a:spLocks noGrp="1"/>
          </p:cNvSpPr>
          <p:nvPr>
            <p:ph idx="4294967295"/>
          </p:nvPr>
        </p:nvSpPr>
        <p:spPr>
          <a:xfrm>
            <a:off x="0" y="1495425"/>
            <a:ext cx="6924675" cy="4643438"/>
          </a:xfrm>
        </p:spPr>
        <p:txBody>
          <a:bodyPr/>
          <a:lstStyle/>
          <a:p>
            <a:pPr>
              <a:lnSpc>
                <a:spcPct val="150000"/>
              </a:lnSpc>
            </a:pPr>
            <a:r>
              <a:rPr lang="en-US" dirty="0"/>
              <a:t>Software Programmers </a:t>
            </a:r>
          </a:p>
          <a:p>
            <a:pPr>
              <a:lnSpc>
                <a:spcPct val="150000"/>
              </a:lnSpc>
            </a:pPr>
            <a:r>
              <a:rPr lang="en-US" dirty="0"/>
              <a:t>Software Analysts</a:t>
            </a:r>
          </a:p>
          <a:p>
            <a:pPr>
              <a:lnSpc>
                <a:spcPct val="150000"/>
              </a:lnSpc>
            </a:pP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lstStyle/>
          <a:p>
            <a:r>
              <a:rPr lang="en-US" dirty="0"/>
              <a:t>Day Wise </a:t>
            </a:r>
            <a:r>
              <a:rPr lang="en-US" dirty="0" smtClean="0"/>
              <a:t>Schedule</a:t>
            </a:r>
            <a:endParaRPr lang="en-US" dirty="0"/>
          </a:p>
        </p:txBody>
      </p:sp>
      <p:sp>
        <p:nvSpPr>
          <p:cNvPr id="4" name="Content Placeholder 3"/>
          <p:cNvSpPr>
            <a:spLocks noGrp="1"/>
          </p:cNvSpPr>
          <p:nvPr>
            <p:ph idx="4294967295"/>
          </p:nvPr>
        </p:nvSpPr>
        <p:spPr>
          <a:xfrm>
            <a:off x="179512" y="1124744"/>
            <a:ext cx="8845550" cy="4643438"/>
          </a:xfrm>
        </p:spPr>
        <p:txBody>
          <a:bodyPr/>
          <a:lstStyle/>
          <a:p>
            <a:pPr>
              <a:lnSpc>
                <a:spcPct val="150000"/>
              </a:lnSpc>
            </a:pPr>
            <a:r>
              <a:rPr lang="en-US" dirty="0"/>
              <a:t>Day 1</a:t>
            </a:r>
          </a:p>
          <a:p>
            <a:pPr lvl="1">
              <a:lnSpc>
                <a:spcPct val="150000"/>
              </a:lnSpc>
            </a:pPr>
            <a:r>
              <a:rPr lang="en-US" dirty="0"/>
              <a:t>Lesson 1: Introduction to Database</a:t>
            </a:r>
          </a:p>
          <a:p>
            <a:pPr lvl="1">
              <a:lnSpc>
                <a:spcPct val="150000"/>
              </a:lnSpc>
            </a:pPr>
            <a:r>
              <a:rPr lang="en-US" dirty="0"/>
              <a:t>Lesson 2: Basics of SQL </a:t>
            </a:r>
          </a:p>
          <a:p>
            <a:pPr lvl="1">
              <a:lnSpc>
                <a:spcPct val="150000"/>
              </a:lnSpc>
            </a:pPr>
            <a:r>
              <a:rPr lang="en-US" dirty="0"/>
              <a:t>Lesson 3: Data Query Language</a:t>
            </a:r>
          </a:p>
          <a:p>
            <a:pPr lvl="1">
              <a:lnSpc>
                <a:spcPct val="150000"/>
              </a:lnSpc>
            </a:pPr>
            <a:r>
              <a:rPr lang="en-US" dirty="0"/>
              <a:t>Lesson 4: Aggregate (Group) Functions</a:t>
            </a:r>
          </a:p>
          <a:p>
            <a:pPr lvl="1">
              <a:lnSpc>
                <a:spcPct val="150000"/>
              </a:lnSpc>
            </a:pPr>
            <a:r>
              <a:rPr lang="en-US" dirty="0"/>
              <a:t>Lesson 5: SQL (Single-row) functions</a:t>
            </a:r>
          </a:p>
          <a:p>
            <a:pPr lvl="1">
              <a:lnSpc>
                <a:spcPct val="150000"/>
              </a:lnSpc>
            </a:pPr>
            <a:r>
              <a:rPr lang="en-US" dirty="0"/>
              <a:t>Lesson 6: Joins</a:t>
            </a:r>
          </a:p>
          <a:p>
            <a:pPr>
              <a:lnSpc>
                <a:spcPct val="150000"/>
              </a:lnSpc>
            </a:pPr>
            <a:r>
              <a:rPr lang="en-US" dirty="0"/>
              <a:t>Day 2</a:t>
            </a:r>
          </a:p>
          <a:p>
            <a:pPr lvl="1">
              <a:lnSpc>
                <a:spcPct val="150000"/>
              </a:lnSpc>
            </a:pPr>
            <a:r>
              <a:rPr lang="en-US" dirty="0"/>
              <a:t>Lesson 6: ( </a:t>
            </a:r>
            <a:r>
              <a:rPr lang="en-US" dirty="0" err="1"/>
              <a:t>contd</a:t>
            </a:r>
            <a:r>
              <a:rPr lang="en-US" dirty="0"/>
              <a:t> ) Sub-queries</a:t>
            </a:r>
          </a:p>
          <a:p>
            <a:pPr lvl="1">
              <a:lnSpc>
                <a:spcPct val="150000"/>
              </a:lnSpc>
            </a:pPr>
            <a:r>
              <a:rPr lang="en-US" dirty="0"/>
              <a:t>Lesson 7: Database </a:t>
            </a:r>
            <a:r>
              <a:rPr lang="en-US" dirty="0" smtClean="0"/>
              <a:t>Objects</a:t>
            </a:r>
          </a:p>
          <a:p>
            <a:pPr lvl="1">
              <a:lnSpc>
                <a:spcPct val="150000"/>
              </a:lnSpc>
            </a:pPr>
            <a:r>
              <a:rPr lang="en-US" dirty="0"/>
              <a:t>Lesson 8: Data Manipulation Language</a:t>
            </a:r>
          </a:p>
          <a:p>
            <a:pPr lvl="1">
              <a:lnSpc>
                <a:spcPct val="150000"/>
              </a:lnSpc>
            </a:pPr>
            <a:r>
              <a:rPr lang="en-US" dirty="0"/>
              <a:t>Lesson 9: Transaction Control Language</a:t>
            </a:r>
          </a:p>
          <a:p>
            <a:pPr lvl="1">
              <a:lnSpc>
                <a:spcPct val="150000"/>
              </a:lnSpc>
            </a:pPr>
            <a:endParaRPr lang="en-US" dirty="0"/>
          </a:p>
          <a:p>
            <a:pPr>
              <a:lnSpc>
                <a:spcPct val="150000"/>
              </a:lnSpc>
            </a:pP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lstStyle/>
          <a:p>
            <a:r>
              <a:rPr lang="en-US" dirty="0"/>
              <a:t>Day Wise </a:t>
            </a:r>
            <a:r>
              <a:rPr lang="en-US" dirty="0" smtClean="0"/>
              <a:t>Schedule</a:t>
            </a:r>
            <a:endParaRPr lang="en-US" dirty="0"/>
          </a:p>
        </p:txBody>
      </p:sp>
      <p:sp>
        <p:nvSpPr>
          <p:cNvPr id="4" name="Content Placeholder 3"/>
          <p:cNvSpPr>
            <a:spLocks noGrp="1"/>
          </p:cNvSpPr>
          <p:nvPr>
            <p:ph idx="4294967295"/>
          </p:nvPr>
        </p:nvSpPr>
        <p:spPr>
          <a:xfrm>
            <a:off x="298450" y="1495425"/>
            <a:ext cx="8845550" cy="4643438"/>
          </a:xfrm>
        </p:spPr>
        <p:txBody>
          <a:bodyPr/>
          <a:lstStyle/>
          <a:p>
            <a:r>
              <a:rPr lang="en-US" dirty="0"/>
              <a:t>Day 3</a:t>
            </a:r>
          </a:p>
          <a:p>
            <a:pPr lvl="1"/>
            <a:r>
              <a:rPr lang="en-US" dirty="0" smtClean="0"/>
              <a:t>PL </a:t>
            </a:r>
            <a:r>
              <a:rPr lang="en-US" dirty="0"/>
              <a:t>SQL</a:t>
            </a:r>
          </a:p>
          <a:p>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lstStyle/>
          <a:p>
            <a:r>
              <a:rPr lang="en-US" dirty="0"/>
              <a:t>Table of </a:t>
            </a:r>
            <a:r>
              <a:rPr lang="en-US" dirty="0" smtClean="0"/>
              <a:t>Contents</a:t>
            </a:r>
            <a:endParaRPr lang="en-US" dirty="0"/>
          </a:p>
        </p:txBody>
      </p:sp>
      <p:sp>
        <p:nvSpPr>
          <p:cNvPr id="4" name="Content Placeholder 3"/>
          <p:cNvSpPr>
            <a:spLocks noGrp="1"/>
          </p:cNvSpPr>
          <p:nvPr>
            <p:ph idx="4294967295"/>
          </p:nvPr>
        </p:nvSpPr>
        <p:spPr>
          <a:xfrm>
            <a:off x="179512" y="1052736"/>
            <a:ext cx="8845550" cy="4643438"/>
          </a:xfrm>
        </p:spPr>
        <p:txBody>
          <a:bodyPr/>
          <a:lstStyle/>
          <a:p>
            <a:pPr>
              <a:lnSpc>
                <a:spcPct val="150000"/>
              </a:lnSpc>
            </a:pPr>
            <a:r>
              <a:rPr lang="en-US" dirty="0"/>
              <a:t>Lesson 1: Getting Started with Database</a:t>
            </a:r>
          </a:p>
          <a:p>
            <a:pPr lvl="1">
              <a:lnSpc>
                <a:spcPct val="150000"/>
              </a:lnSpc>
            </a:pPr>
            <a:r>
              <a:rPr lang="en-US" dirty="0"/>
              <a:t>1.1: Introduction to Database</a:t>
            </a:r>
          </a:p>
          <a:p>
            <a:pPr lvl="1">
              <a:lnSpc>
                <a:spcPct val="150000"/>
              </a:lnSpc>
            </a:pPr>
            <a:r>
              <a:rPr lang="en-US" dirty="0"/>
              <a:t>1.2: Characteristics of DBMS</a:t>
            </a:r>
          </a:p>
          <a:p>
            <a:pPr lvl="1">
              <a:lnSpc>
                <a:spcPct val="150000"/>
              </a:lnSpc>
            </a:pPr>
            <a:r>
              <a:rPr lang="en-US" dirty="0"/>
              <a:t>1.3: Data models</a:t>
            </a:r>
          </a:p>
          <a:p>
            <a:pPr lvl="1">
              <a:lnSpc>
                <a:spcPct val="150000"/>
              </a:lnSpc>
            </a:pPr>
            <a:r>
              <a:rPr lang="en-US" dirty="0"/>
              <a:t>1.4: Relational DBMS</a:t>
            </a:r>
          </a:p>
          <a:p>
            <a:pPr lvl="1">
              <a:lnSpc>
                <a:spcPct val="150000"/>
              </a:lnSpc>
            </a:pPr>
            <a:r>
              <a:rPr lang="en-US" dirty="0"/>
              <a:t>1.5: Database Administrator</a:t>
            </a:r>
          </a:p>
          <a:p>
            <a:pPr>
              <a:lnSpc>
                <a:spcPct val="150000"/>
              </a:lnSpc>
            </a:pPr>
            <a:endParaRPr lang="en-US" dirty="0"/>
          </a:p>
          <a:p>
            <a:pPr>
              <a:lnSpc>
                <a:spcPct val="150000"/>
              </a:lnSpc>
            </a:pPr>
            <a:r>
              <a:rPr lang="en-US" dirty="0"/>
              <a:t>Lesson 2: Basics of SQL</a:t>
            </a:r>
          </a:p>
          <a:p>
            <a:pPr lvl="1">
              <a:lnSpc>
                <a:spcPct val="150000"/>
              </a:lnSpc>
            </a:pPr>
            <a:r>
              <a:rPr lang="en-US" dirty="0"/>
              <a:t>2.1. The SQL Language</a:t>
            </a:r>
          </a:p>
          <a:p>
            <a:pPr lvl="1">
              <a:lnSpc>
                <a:spcPct val="150000"/>
              </a:lnSpc>
            </a:pPr>
            <a:r>
              <a:rPr lang="en-US" dirty="0"/>
              <a:t>2.2. Rules for SQL Statements</a:t>
            </a:r>
          </a:p>
          <a:p>
            <a:pPr lvl="1">
              <a:lnSpc>
                <a:spcPct val="150000"/>
              </a:lnSpc>
            </a:pPr>
            <a:r>
              <a:rPr lang="en-US" dirty="0"/>
              <a:t>2.3. Standard SQL Statement Groups</a:t>
            </a:r>
          </a:p>
          <a:p>
            <a:pPr lvl="1">
              <a:lnSpc>
                <a:spcPct val="150000"/>
              </a:lnSpc>
            </a:pPr>
            <a:r>
              <a:rPr lang="en-US" dirty="0"/>
              <a:t>2.4: Logging to Oracle Server</a:t>
            </a:r>
          </a:p>
          <a:p>
            <a:pPr>
              <a:lnSpc>
                <a:spcPct val="150000"/>
              </a:lnSpc>
            </a:pP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12750"/>
            <a:ext cx="8531225" cy="855663"/>
          </a:xfrm>
        </p:spPr>
        <p:txBody>
          <a:bodyPr/>
          <a:lstStyle/>
          <a:p>
            <a:r>
              <a:rPr lang="en-US" dirty="0"/>
              <a:t>Table of </a:t>
            </a:r>
            <a:r>
              <a:rPr lang="en-US" dirty="0" smtClean="0"/>
              <a:t>Contents</a:t>
            </a:r>
            <a:endParaRPr lang="en-US" dirty="0"/>
          </a:p>
        </p:txBody>
      </p:sp>
      <p:sp>
        <p:nvSpPr>
          <p:cNvPr id="4" name="Content Placeholder 3"/>
          <p:cNvSpPr>
            <a:spLocks noGrp="1"/>
          </p:cNvSpPr>
          <p:nvPr>
            <p:ph idx="4294967295"/>
          </p:nvPr>
        </p:nvSpPr>
        <p:spPr>
          <a:xfrm>
            <a:off x="179512" y="1052736"/>
            <a:ext cx="8845550" cy="4643438"/>
          </a:xfrm>
        </p:spPr>
        <p:txBody>
          <a:bodyPr/>
          <a:lstStyle/>
          <a:p>
            <a:pPr>
              <a:lnSpc>
                <a:spcPct val="150000"/>
              </a:lnSpc>
            </a:pPr>
            <a:r>
              <a:rPr lang="en-US" dirty="0"/>
              <a:t>Lesson 3: Data Query Language</a:t>
            </a:r>
          </a:p>
          <a:p>
            <a:pPr lvl="1">
              <a:lnSpc>
                <a:spcPct val="150000"/>
              </a:lnSpc>
            </a:pPr>
            <a:r>
              <a:rPr lang="en-US" dirty="0"/>
              <a:t>3.1: The SELECT statement</a:t>
            </a:r>
          </a:p>
          <a:p>
            <a:pPr lvl="1">
              <a:lnSpc>
                <a:spcPct val="150000"/>
              </a:lnSpc>
            </a:pPr>
            <a:r>
              <a:rPr lang="en-US" dirty="0"/>
              <a:t>3.2: The WHERE and AS clauses</a:t>
            </a:r>
          </a:p>
          <a:p>
            <a:pPr lvl="1">
              <a:lnSpc>
                <a:spcPct val="150000"/>
              </a:lnSpc>
            </a:pPr>
            <a:r>
              <a:rPr lang="en-US" dirty="0"/>
              <a:t>3.3: Mathematical ,Comparison and Logical operators</a:t>
            </a:r>
          </a:p>
          <a:p>
            <a:pPr lvl="1">
              <a:lnSpc>
                <a:spcPct val="150000"/>
              </a:lnSpc>
            </a:pPr>
            <a:r>
              <a:rPr lang="en-US" dirty="0"/>
              <a:t>3.4: The DISTINCT clause</a:t>
            </a:r>
          </a:p>
          <a:p>
            <a:pPr lvl="1">
              <a:lnSpc>
                <a:spcPct val="150000"/>
              </a:lnSpc>
            </a:pPr>
            <a:r>
              <a:rPr lang="en-US" dirty="0"/>
              <a:t>3.5: The ORDER BY clause</a:t>
            </a:r>
          </a:p>
          <a:p>
            <a:pPr lvl="1">
              <a:lnSpc>
                <a:spcPct val="150000"/>
              </a:lnSpc>
            </a:pPr>
            <a:r>
              <a:rPr lang="en-US" dirty="0"/>
              <a:t>3.6: Tips and Tricks in SELECT Statements </a:t>
            </a:r>
          </a:p>
          <a:p>
            <a:pPr>
              <a:lnSpc>
                <a:spcPct val="150000"/>
              </a:lnSpc>
            </a:pPr>
            <a:endParaRPr lang="en-US" dirty="0"/>
          </a:p>
          <a:p>
            <a:pPr>
              <a:lnSpc>
                <a:spcPct val="150000"/>
              </a:lnSpc>
            </a:pPr>
            <a:r>
              <a:rPr lang="en-US" dirty="0"/>
              <a:t>Lesson 4: Aggregate (Group) functions</a:t>
            </a:r>
          </a:p>
          <a:p>
            <a:pPr lvl="1">
              <a:lnSpc>
                <a:spcPct val="150000"/>
              </a:lnSpc>
            </a:pPr>
            <a:r>
              <a:rPr lang="en-US" dirty="0"/>
              <a:t>4.1: The Group function</a:t>
            </a:r>
          </a:p>
          <a:p>
            <a:pPr lvl="1">
              <a:lnSpc>
                <a:spcPct val="150000"/>
              </a:lnSpc>
            </a:pPr>
            <a:r>
              <a:rPr lang="en-US" dirty="0"/>
              <a:t>4.2: GROUP BY &amp; HAVING clause</a:t>
            </a:r>
          </a:p>
          <a:p>
            <a:pPr lvl="1">
              <a:lnSpc>
                <a:spcPct val="150000"/>
              </a:lnSpc>
            </a:pPr>
            <a:r>
              <a:rPr lang="en-US" dirty="0"/>
              <a:t>4.3: Examples of GROUP BY and HAVING clauses</a:t>
            </a:r>
          </a:p>
          <a:p>
            <a:pPr>
              <a:lnSpc>
                <a:spcPct val="150000"/>
              </a:lnSpc>
            </a:pPr>
            <a:endParaRPr lang="en-US" dirty="0"/>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AB69B80E-2951-4B0D-B709-171FE851474F}" vid="{71E7D190-454C-4BC6-9F11-AF1609E00EDF}"/>
    </a:ext>
  </a:extLst>
</a:theme>
</file>

<file path=ppt/theme/theme2.xml><?xml version="1.0" encoding="utf-8"?>
<a:theme xmlns:a="http://schemas.openxmlformats.org/drawingml/2006/main" name="1_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AB69B80E-2951-4B0D-B709-171FE851474F}" vid="{AB144A02-4718-40B3-83E1-B0B22EE6505A}"/>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AB69B80E-2951-4B0D-B709-171FE851474F}" vid="{050726FD-ADA7-40C7-8579-E1C3B71817EF}"/>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AB69B80E-2951-4B0D-B709-171FE851474F}" vid="{9AFBC43A-C837-4DC5-96CC-A62710B428A7}"/>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aterial_x0020_Type xmlns="f9b258c7-9c72-463b-80f6-91d061ebb25d">Class book</Material_x0020_Type>
    <Category xmlns="f9b258c7-9c72-463b-80f6-91d061ebb25d">Module Artifact</Category>
    <Level xmlns="f9b258c7-9c72-463b-80f6-91d061ebb25d">L1</Level>
    <_Version xmlns="http://schemas.microsoft.com/sharepoint/v3/fields" xsi:nil="true"/>
    <_DCDateModified xmlns="http://schemas.microsoft.com/sharepoint/v3/fields"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6D7665F-8C87-49F1-94B0-6D13FB5E127F}"/>
</file>

<file path=customXml/itemProps2.xml><?xml version="1.0" encoding="utf-8"?>
<ds:datastoreItem xmlns:ds="http://schemas.openxmlformats.org/officeDocument/2006/customXml" ds:itemID="{E63433B7-998A-4D4C-91CD-BC966B06FCAD}"/>
</file>

<file path=customXml/itemProps3.xml><?xml version="1.0" encoding="utf-8"?>
<ds:datastoreItem xmlns:ds="http://schemas.openxmlformats.org/officeDocument/2006/customXml" ds:itemID="{7E9CBE9C-7E2B-4339-9FAF-0503243027D0}"/>
</file>

<file path=docProps/app.xml><?xml version="1.0" encoding="utf-8"?>
<Properties xmlns="http://schemas.openxmlformats.org/officeDocument/2006/extended-properties" xmlns:vt="http://schemas.openxmlformats.org/officeDocument/2006/docPropsVTypes">
  <Template/>
  <TotalTime>7429</TotalTime>
  <Words>543</Words>
  <Application>Microsoft Office PowerPoint</Application>
  <PresentationFormat>On-screen Show (4:3)</PresentationFormat>
  <Paragraphs>171</Paragraphs>
  <Slides>15</Slides>
  <Notes>14</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15</vt:i4>
      </vt:variant>
    </vt:vector>
  </HeadingPairs>
  <TitlesOfParts>
    <vt:vector size="25" baseType="lpstr">
      <vt:lpstr>Verdana</vt:lpstr>
      <vt:lpstr>Candara</vt:lpstr>
      <vt:lpstr>Arial</vt:lpstr>
      <vt:lpstr>Wingdings</vt:lpstr>
      <vt:lpstr>Calibri</vt:lpstr>
      <vt:lpstr>Georgia</vt:lpstr>
      <vt:lpstr>Capgemini 2017_Cover slides</vt:lpstr>
      <vt:lpstr>1_Section slides</vt:lpstr>
      <vt:lpstr>Content Layouts</vt:lpstr>
      <vt:lpstr>Content and Image Layouts</vt:lpstr>
      <vt:lpstr>PowerPoint Presentation</vt:lpstr>
      <vt:lpstr>PowerPoint Presentation</vt:lpstr>
      <vt:lpstr>Course Goals and Non Goals</vt:lpstr>
      <vt:lpstr>Pre-requisites</vt:lpstr>
      <vt:lpstr>Intended Audience</vt:lpstr>
      <vt:lpstr>Day Wise Schedule</vt:lpstr>
      <vt:lpstr>Day Wise Schedule</vt:lpstr>
      <vt:lpstr>Table of Contents</vt:lpstr>
      <vt:lpstr>Table of Contents</vt:lpstr>
      <vt:lpstr>Table of Contents</vt:lpstr>
      <vt:lpstr>Table of Contents</vt:lpstr>
      <vt:lpstr>Table of Contents</vt:lpstr>
      <vt:lpstr>References</vt:lpstr>
      <vt:lpstr>Next Step Courses (if applicable)</vt:lpstr>
      <vt:lpstr>Other Parallel Technology Areas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Nithin P Thulaseedharan</dc:creator>
  <cp:lastModifiedBy>Naik, Yogini</cp:lastModifiedBy>
  <cp:revision>111</cp:revision>
  <cp:lastPrinted>2016-08-10T05:05:17Z</cp:lastPrinted>
  <dcterms:created xsi:type="dcterms:W3CDTF">2014-04-28T11:21:39Z</dcterms:created>
  <dcterms:modified xsi:type="dcterms:W3CDTF">2018-06-18T06:57:31Z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0x010100A0AE62D972F90F4BABD1137CCFB20CA1</vt:lpwstr>
  </property>
</Properties>
</file>